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tags/tag1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tags/tag1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47"/>
  </p:notesMasterIdLst>
  <p:handoutMasterIdLst>
    <p:handoutMasterId r:id="rId48"/>
  </p:handoutMasterIdLst>
  <p:sldIdLst>
    <p:sldId id="256" r:id="rId5"/>
    <p:sldId id="367" r:id="rId6"/>
    <p:sldId id="410" r:id="rId7"/>
    <p:sldId id="374" r:id="rId8"/>
    <p:sldId id="377" r:id="rId9"/>
    <p:sldId id="409" r:id="rId10"/>
    <p:sldId id="368" r:id="rId11"/>
    <p:sldId id="359" r:id="rId12"/>
    <p:sldId id="375" r:id="rId13"/>
    <p:sldId id="386" r:id="rId14"/>
    <p:sldId id="385" r:id="rId15"/>
    <p:sldId id="387" r:id="rId16"/>
    <p:sldId id="388" r:id="rId17"/>
    <p:sldId id="366" r:id="rId18"/>
    <p:sldId id="406" r:id="rId19"/>
    <p:sldId id="389" r:id="rId20"/>
    <p:sldId id="390" r:id="rId21"/>
    <p:sldId id="423" r:id="rId22"/>
    <p:sldId id="424" r:id="rId23"/>
    <p:sldId id="425" r:id="rId24"/>
    <p:sldId id="407" r:id="rId25"/>
    <p:sldId id="394" r:id="rId26"/>
    <p:sldId id="395" r:id="rId27"/>
    <p:sldId id="414" r:id="rId28"/>
    <p:sldId id="419" r:id="rId29"/>
    <p:sldId id="411" r:id="rId30"/>
    <p:sldId id="413" r:id="rId31"/>
    <p:sldId id="415" r:id="rId32"/>
    <p:sldId id="416" r:id="rId33"/>
    <p:sldId id="397" r:id="rId34"/>
    <p:sldId id="417" r:id="rId35"/>
    <p:sldId id="408" r:id="rId36"/>
    <p:sldId id="398" r:id="rId37"/>
    <p:sldId id="399" r:id="rId38"/>
    <p:sldId id="421" r:id="rId39"/>
    <p:sldId id="422" r:id="rId40"/>
    <p:sldId id="405" r:id="rId41"/>
    <p:sldId id="403" r:id="rId42"/>
    <p:sldId id="373" r:id="rId43"/>
    <p:sldId id="376" r:id="rId44"/>
    <p:sldId id="420" r:id="rId45"/>
    <p:sldId id="404" r:id="rId46"/>
  </p:sldIdLst>
  <p:sldSz cx="9144000" cy="6858000" type="screen4x3"/>
  <p:notesSz cx="6858000" cy="92964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60" userDrawn="1">
          <p15:clr>
            <a:srgbClr val="A4A3A4"/>
          </p15:clr>
        </p15:guide>
        <p15:guide id="2" pos="2191"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schneider, Falk" initials="BF" lastIdx="3" clrIdx="0">
    <p:extLst>
      <p:ext uri="{19B8F6BF-5375-455C-9EA6-DF929625EA0E}">
        <p15:presenceInfo xmlns:p15="http://schemas.microsoft.com/office/powerpoint/2012/main" userId="S-1-5-21-102653845-850022635-1621235808-316375" providerId="AD"/>
      </p:ext>
    </p:extLst>
  </p:cmAuthor>
  <p:cmAuthor id="2" name="Shen, Eric" initials="SE" lastIdx="1" clrIdx="1">
    <p:extLst>
      <p:ext uri="{19B8F6BF-5375-455C-9EA6-DF929625EA0E}">
        <p15:presenceInfo xmlns:p15="http://schemas.microsoft.com/office/powerpoint/2012/main" userId="S::ES18721@worksafebc.com::bb7cad98-8969-42e9-b4b6-d83c6464f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4405"/>
    <a:srgbClr val="6399AE"/>
    <a:srgbClr val="ED8B00"/>
    <a:srgbClr val="F1BE48"/>
    <a:srgbClr val="CB333B"/>
    <a:srgbClr val="776E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8CAB5-6627-4F37-BB56-9B89261F8C2C}" v="1" dt="2021-08-12T20:27:36.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7279" autoAdjust="0"/>
  </p:normalViewPr>
  <p:slideViewPr>
    <p:cSldViewPr snapToGrid="0" snapToObjects="1">
      <p:cViewPr varScale="1">
        <p:scale>
          <a:sx n="62" d="100"/>
          <a:sy n="62" d="100"/>
        </p:scale>
        <p:origin x="3060" y="78"/>
      </p:cViewPr>
      <p:guideLst>
        <p:guide orient="horz" pos="2160"/>
        <p:guide pos="2880"/>
      </p:guideLst>
    </p:cSldViewPr>
  </p:slideViewPr>
  <p:outlineViewPr>
    <p:cViewPr>
      <p:scale>
        <a:sx n="33" d="100"/>
        <a:sy n="33" d="100"/>
      </p:scale>
      <p:origin x="0" y="328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6" d="100"/>
          <a:sy n="106" d="100"/>
        </p:scale>
        <p:origin x="-4160" y="-120"/>
      </p:cViewPr>
      <p:guideLst>
        <p:guide orient="horz" pos="2960"/>
        <p:guide pos="2191"/>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n, Eric" userId="bb7cad98-8969-42e9-b4b6-d83c6464f4ae" providerId="ADAL" clId="{F608CAB5-6627-4F37-BB56-9B89261F8C2C}"/>
    <pc:docChg chg="undo custSel modSld sldOrd">
      <pc:chgData name="Shen, Eric" userId="bb7cad98-8969-42e9-b4b6-d83c6464f4ae" providerId="ADAL" clId="{F608CAB5-6627-4F37-BB56-9B89261F8C2C}" dt="2021-08-12T20:28:21.868" v="24"/>
      <pc:docMkLst>
        <pc:docMk/>
      </pc:docMkLst>
      <pc:sldChg chg="modSp mod">
        <pc:chgData name="Shen, Eric" userId="bb7cad98-8969-42e9-b4b6-d83c6464f4ae" providerId="ADAL" clId="{F608CAB5-6627-4F37-BB56-9B89261F8C2C}" dt="2021-08-12T20:24:20.734" v="4" actId="20577"/>
        <pc:sldMkLst>
          <pc:docMk/>
          <pc:sldMk cId="2428104755" sldId="256"/>
        </pc:sldMkLst>
        <pc:spChg chg="mod">
          <ac:chgData name="Shen, Eric" userId="bb7cad98-8969-42e9-b4b6-d83c6464f4ae" providerId="ADAL" clId="{F608CAB5-6627-4F37-BB56-9B89261F8C2C}" dt="2021-08-12T20:24:06.314" v="1" actId="20577"/>
          <ac:spMkLst>
            <pc:docMk/>
            <pc:sldMk cId="2428104755" sldId="256"/>
            <ac:spMk id="7" creationId="{00000000-0000-0000-0000-000000000000}"/>
          </ac:spMkLst>
        </pc:spChg>
        <pc:spChg chg="mod">
          <ac:chgData name="Shen, Eric" userId="bb7cad98-8969-42e9-b4b6-d83c6464f4ae" providerId="ADAL" clId="{F608CAB5-6627-4F37-BB56-9B89261F8C2C}" dt="2021-08-12T20:24:20.734" v="4" actId="20577"/>
          <ac:spMkLst>
            <pc:docMk/>
            <pc:sldMk cId="2428104755" sldId="256"/>
            <ac:spMk id="9" creationId="{00000000-0000-0000-0000-000000000000}"/>
          </ac:spMkLst>
        </pc:spChg>
      </pc:sldChg>
      <pc:sldChg chg="ord">
        <pc:chgData name="Shen, Eric" userId="bb7cad98-8969-42e9-b4b6-d83c6464f4ae" providerId="ADAL" clId="{F608CAB5-6627-4F37-BB56-9B89261F8C2C}" dt="2021-08-12T20:28:21.868" v="24"/>
        <pc:sldMkLst>
          <pc:docMk/>
          <pc:sldMk cId="1344118300" sldId="359"/>
        </pc:sldMkLst>
      </pc:sldChg>
      <pc:sldChg chg="modSp mod">
        <pc:chgData name="Shen, Eric" userId="bb7cad98-8969-42e9-b4b6-d83c6464f4ae" providerId="ADAL" clId="{F608CAB5-6627-4F37-BB56-9B89261F8C2C}" dt="2021-08-12T20:25:16.790" v="7" actId="20577"/>
        <pc:sldMkLst>
          <pc:docMk/>
          <pc:sldMk cId="3498501875" sldId="360"/>
        </pc:sldMkLst>
        <pc:spChg chg="mod">
          <ac:chgData name="Shen, Eric" userId="bb7cad98-8969-42e9-b4b6-d83c6464f4ae" providerId="ADAL" clId="{F608CAB5-6627-4F37-BB56-9B89261F8C2C}" dt="2021-08-12T20:24:53.758" v="6" actId="20577"/>
          <ac:spMkLst>
            <pc:docMk/>
            <pc:sldMk cId="3498501875" sldId="360"/>
            <ac:spMk id="2" creationId="{00000000-0000-0000-0000-000000000000}"/>
          </ac:spMkLst>
        </pc:spChg>
        <pc:spChg chg="mod">
          <ac:chgData name="Shen, Eric" userId="bb7cad98-8969-42e9-b4b6-d83c6464f4ae" providerId="ADAL" clId="{F608CAB5-6627-4F37-BB56-9B89261F8C2C}" dt="2021-08-12T20:25:16.790" v="7" actId="20577"/>
          <ac:spMkLst>
            <pc:docMk/>
            <pc:sldMk cId="3498501875" sldId="360"/>
            <ac:spMk id="4" creationId="{00000000-0000-0000-0000-000000000000}"/>
          </ac:spMkLst>
        </pc:spChg>
      </pc:sldChg>
      <pc:sldChg chg="modSp mod addCm modCm">
        <pc:chgData name="Shen, Eric" userId="bb7cad98-8969-42e9-b4b6-d83c6464f4ae" providerId="ADAL" clId="{F608CAB5-6627-4F37-BB56-9B89261F8C2C}" dt="2021-08-12T20:27:36.013" v="22"/>
        <pc:sldMkLst>
          <pc:docMk/>
          <pc:sldMk cId="2802314668" sldId="361"/>
        </pc:sldMkLst>
        <pc:spChg chg="mod">
          <ac:chgData name="Shen, Eric" userId="bb7cad98-8969-42e9-b4b6-d83c6464f4ae" providerId="ADAL" clId="{F608CAB5-6627-4F37-BB56-9B89261F8C2C}" dt="2021-08-12T20:25:43.623" v="20" actId="20577"/>
          <ac:spMkLst>
            <pc:docMk/>
            <pc:sldMk cId="2802314668" sldId="361"/>
            <ac:spMk id="3" creationId="{00000000-0000-0000-0000-000000000000}"/>
          </ac:spMkLst>
        </pc:spChg>
        <pc:spChg chg="mod">
          <ac:chgData name="Shen, Eric" userId="bb7cad98-8969-42e9-b4b6-d83c6464f4ae" providerId="ADAL" clId="{F608CAB5-6627-4F37-BB56-9B89261F8C2C}" dt="2021-08-12T20:25:34.002" v="11" actId="20577"/>
          <ac:spMkLst>
            <pc:docMk/>
            <pc:sldMk cId="2802314668" sldId="361"/>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Inspections</a:t>
            </a:r>
          </a:p>
        </c:rich>
      </c:tx>
      <c:layout/>
      <c:overlay val="0"/>
    </c:title>
    <c:autoTitleDeleted val="0"/>
    <c:plotArea>
      <c:layout>
        <c:manualLayout>
          <c:layoutTarget val="inner"/>
          <c:xMode val="edge"/>
          <c:yMode val="edge"/>
          <c:x val="0.20212748314717055"/>
          <c:y val="0.31793346637475056"/>
          <c:w val="0.75153635713537059"/>
          <c:h val="0.52483741176318632"/>
        </c:manualLayout>
      </c:layout>
      <c:barChart>
        <c:barDir val="col"/>
        <c:grouping val="clustered"/>
        <c:varyColors val="0"/>
        <c:ser>
          <c:idx val="0"/>
          <c:order val="0"/>
          <c:tx>
            <c:strRef>
              <c:f>Sheet1!$B$1</c:f>
              <c:strCache>
                <c:ptCount val="1"/>
                <c:pt idx="0">
                  <c:v>(YTD-May)</c:v>
                </c:pt>
              </c:strCache>
            </c:strRef>
          </c:tx>
          <c:invertIfNegative val="0"/>
          <c:dLbls>
            <c:dLbl>
              <c:idx val="0"/>
              <c:layout>
                <c:manualLayout>
                  <c:x val="5.6596052995585094E-2"/>
                  <c:y val="5.1131358452097993E-3"/>
                </c:manualLayout>
              </c:layout>
              <c:numFmt formatCode="#,##0" sourceLinked="0"/>
              <c:spPr>
                <a:noFill/>
                <a:ln>
                  <a:noFill/>
                </a:ln>
                <a:effectLst/>
              </c:spPr>
              <c:txPr>
                <a:bodyPr wrap="square" lIns="38100" tIns="19050" rIns="38100" bIns="19050" anchor="ctr">
                  <a:noAutofit/>
                </a:bodyPr>
                <a:lstStyle/>
                <a:p>
                  <a:pPr>
                    <a:defRPr b="1"/>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082-4C31-A393-CDC779DB98C9}"/>
                </c:ext>
                <c:ext xmlns:c15="http://schemas.microsoft.com/office/drawing/2012/chart" uri="{CE6537A1-D6FC-4f65-9D91-7224C49458BB}">
                  <c15:layout>
                    <c:manualLayout>
                      <c:w val="0.29821541364983339"/>
                      <c:h val="0.22250703474628189"/>
                    </c:manualLayout>
                  </c15:layout>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2573</c:v>
                </c:pt>
              </c:numCache>
            </c:numRef>
          </c:val>
          <c:extLst xmlns:c16r2="http://schemas.microsoft.com/office/drawing/2015/06/chart">
            <c:ext xmlns:c16="http://schemas.microsoft.com/office/drawing/2014/chart" uri="{C3380CC4-5D6E-409C-BE32-E72D297353CC}">
              <c16:uniqueId val="{00000001-5082-4C31-A393-CDC779DB98C9}"/>
            </c:ext>
          </c:extLst>
        </c:ser>
        <c:dLbls>
          <c:showLegendKey val="0"/>
          <c:showVal val="0"/>
          <c:showCatName val="0"/>
          <c:showSerName val="0"/>
          <c:showPercent val="0"/>
          <c:showBubbleSize val="0"/>
        </c:dLbls>
        <c:gapWidth val="150"/>
        <c:axId val="441797640"/>
        <c:axId val="441799992"/>
      </c:barChart>
      <c:catAx>
        <c:axId val="441797640"/>
        <c:scaling>
          <c:orientation val="minMax"/>
        </c:scaling>
        <c:delete val="0"/>
        <c:axPos val="b"/>
        <c:numFmt formatCode="General" sourceLinked="0"/>
        <c:majorTickMark val="out"/>
        <c:minorTickMark val="none"/>
        <c:tickLblPos val="nextTo"/>
        <c:crossAx val="441799992"/>
        <c:crosses val="autoZero"/>
        <c:auto val="1"/>
        <c:lblAlgn val="ctr"/>
        <c:lblOffset val="100"/>
        <c:noMultiLvlLbl val="0"/>
      </c:catAx>
      <c:valAx>
        <c:axId val="441799992"/>
        <c:scaling>
          <c:orientation val="minMax"/>
          <c:min val="0"/>
        </c:scaling>
        <c:delete val="0"/>
        <c:axPos val="l"/>
        <c:majorGridlines/>
        <c:numFmt formatCode="#,##0" sourceLinked="0"/>
        <c:majorTickMark val="out"/>
        <c:minorTickMark val="none"/>
        <c:tickLblPos val="nextTo"/>
        <c:txPr>
          <a:bodyPr/>
          <a:lstStyle/>
          <a:p>
            <a:pPr>
              <a:defRPr b="1"/>
            </a:pPr>
            <a:endParaRPr lang="en-US"/>
          </a:p>
        </c:txPr>
        <c:crossAx val="441797640"/>
        <c:crosses val="autoZero"/>
        <c:crossBetween val="between"/>
        <c:majorUnit val="1000"/>
      </c:valAx>
    </c:plotArea>
    <c:legend>
      <c:legendPos val="b"/>
      <c:layout>
        <c:manualLayout>
          <c:xMode val="edge"/>
          <c:yMode val="edge"/>
          <c:x val="4.9999933663336132E-2"/>
          <c:y val="0.88608997719668392"/>
          <c:w val="0.89999980099000843"/>
          <c:h val="0.11390993448081323"/>
        </c:manualLayout>
      </c:layout>
      <c:overlay val="0"/>
      <c:txPr>
        <a:bodyPr/>
        <a:lstStyle/>
        <a:p>
          <a:pPr>
            <a:defRPr sz="900" b="1"/>
          </a:pPr>
          <a:endParaRPr lang="en-US"/>
        </a:p>
      </c:txPr>
    </c:legend>
    <c:plotVisOnly val="1"/>
    <c:dispBlanksAs val="gap"/>
    <c:showDLblsOverMax val="0"/>
  </c:chart>
  <c:txPr>
    <a:bodyPr/>
    <a:lstStyle/>
    <a:p>
      <a:pPr>
        <a:defRPr sz="1000">
          <a:latin typeface="Verdana" pitchFamily="34" charset="0"/>
          <a:ea typeface="Verdana" pitchFamily="34" charset="0"/>
          <a:cs typeface="Verdana"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233863991852"/>
          <c:y val="0.24810716065395383"/>
          <c:w val="0.81304574124585027"/>
          <c:h val="0.59494237194607402"/>
        </c:manualLayout>
      </c:layout>
      <c:barChart>
        <c:barDir val="col"/>
        <c:grouping val="clustered"/>
        <c:varyColors val="0"/>
        <c:ser>
          <c:idx val="0"/>
          <c:order val="0"/>
          <c:tx>
            <c:strRef>
              <c:f>Sheet1!$B$1</c:f>
              <c:strCache>
                <c:ptCount val="1"/>
                <c:pt idx="0">
                  <c:v>2015-2017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Serious Injury Rate</c:v>
                </c:pt>
              </c:strCache>
            </c:strRef>
          </c:cat>
          <c:val>
            <c:numRef>
              <c:f>Sheet1!$B$2</c:f>
              <c:numCache>
                <c:formatCode>General</c:formatCode>
                <c:ptCount val="1"/>
                <c:pt idx="0">
                  <c:v>0.83</c:v>
                </c:pt>
              </c:numCache>
            </c:numRef>
          </c:val>
          <c:extLst xmlns:c16r2="http://schemas.microsoft.com/office/drawing/2015/06/chart">
            <c:ext xmlns:c16="http://schemas.microsoft.com/office/drawing/2014/chart" uri="{C3380CC4-5D6E-409C-BE32-E72D297353CC}">
              <c16:uniqueId val="{00000000-7BFF-4672-AE6D-89836584A864}"/>
            </c:ext>
          </c:extLst>
        </c:ser>
        <c:ser>
          <c:idx val="1"/>
          <c:order val="1"/>
          <c:tx>
            <c:strRef>
              <c:f>Sheet1!$C$1</c:f>
              <c:strCache>
                <c:ptCount val="1"/>
                <c:pt idx="0">
                  <c:v>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Serious Injury Rate</c:v>
                </c:pt>
              </c:strCache>
            </c:strRef>
          </c:cat>
          <c:val>
            <c:numRef>
              <c:f>Sheet1!$C$2</c:f>
              <c:numCache>
                <c:formatCode>General</c:formatCode>
                <c:ptCount val="1"/>
                <c:pt idx="0">
                  <c:v>0.73</c:v>
                </c:pt>
              </c:numCache>
            </c:numRef>
          </c:val>
          <c:extLst xmlns:c16r2="http://schemas.microsoft.com/office/drawing/2015/06/chart">
            <c:ext xmlns:c16="http://schemas.microsoft.com/office/drawing/2014/chart" uri="{C3380CC4-5D6E-409C-BE32-E72D297353CC}">
              <c16:uniqueId val="{00000001-7BFF-4672-AE6D-89836584A864}"/>
            </c:ext>
          </c:extLst>
        </c:ser>
        <c:dLbls>
          <c:showLegendKey val="0"/>
          <c:showVal val="0"/>
          <c:showCatName val="0"/>
          <c:showSerName val="0"/>
          <c:showPercent val="0"/>
          <c:showBubbleSize val="0"/>
        </c:dLbls>
        <c:gapWidth val="219"/>
        <c:overlap val="-27"/>
        <c:axId val="441798424"/>
        <c:axId val="441799600"/>
      </c:barChart>
      <c:catAx>
        <c:axId val="441798424"/>
        <c:scaling>
          <c:orientation val="minMax"/>
        </c:scaling>
        <c:delete val="1"/>
        <c:axPos val="b"/>
        <c:numFmt formatCode="General" sourceLinked="1"/>
        <c:majorTickMark val="none"/>
        <c:minorTickMark val="none"/>
        <c:tickLblPos val="nextTo"/>
        <c:crossAx val="441799600"/>
        <c:crosses val="autoZero"/>
        <c:auto val="1"/>
        <c:lblAlgn val="ctr"/>
        <c:lblOffset val="100"/>
        <c:noMultiLvlLbl val="0"/>
      </c:catAx>
      <c:valAx>
        <c:axId val="44179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798424"/>
        <c:crosses val="autoZero"/>
        <c:crossBetween val="between"/>
      </c:valAx>
      <c:spPr>
        <a:noFill/>
        <a:ln>
          <a:noFill/>
        </a:ln>
        <a:effectLst/>
      </c:spPr>
    </c:plotArea>
    <c:legend>
      <c:legendPos val="b"/>
      <c:layout>
        <c:manualLayout>
          <c:xMode val="edge"/>
          <c:yMode val="edge"/>
          <c:x val="0.17354474888963431"/>
          <c:y val="0.82427488700981988"/>
          <c:w val="0.67000177308603437"/>
          <c:h val="0.16753811947982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233863991852"/>
          <c:y val="0.24810716065395383"/>
          <c:w val="0.81304574124585027"/>
          <c:h val="0.59494237194607402"/>
        </c:manualLayout>
      </c:layout>
      <c:barChart>
        <c:barDir val="col"/>
        <c:grouping val="clustered"/>
        <c:varyColors val="0"/>
        <c:ser>
          <c:idx val="0"/>
          <c:order val="0"/>
          <c:tx>
            <c:strRef>
              <c:f>Sheet1!$B$1</c:f>
              <c:strCache>
                <c:ptCount val="1"/>
                <c:pt idx="0">
                  <c:v>2015-2017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Injury Rate</c:v>
                </c:pt>
              </c:strCache>
            </c:strRef>
          </c:cat>
          <c:val>
            <c:numRef>
              <c:f>Sheet1!$B$2</c:f>
              <c:numCache>
                <c:formatCode>General</c:formatCode>
                <c:ptCount val="1"/>
                <c:pt idx="0">
                  <c:v>0.57999999999999996</c:v>
                </c:pt>
              </c:numCache>
            </c:numRef>
          </c:val>
          <c:extLst xmlns:c16r2="http://schemas.microsoft.com/office/drawing/2015/06/chart">
            <c:ext xmlns:c16="http://schemas.microsoft.com/office/drawing/2014/chart" uri="{C3380CC4-5D6E-409C-BE32-E72D297353CC}">
              <c16:uniqueId val="{00000000-7BFF-4672-AE6D-89836584A864}"/>
            </c:ext>
          </c:extLst>
        </c:ser>
        <c:ser>
          <c:idx val="1"/>
          <c:order val="1"/>
          <c:tx>
            <c:strRef>
              <c:f>Sheet1!$C$1</c:f>
              <c:strCache>
                <c:ptCount val="1"/>
                <c:pt idx="0">
                  <c:v>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Injury Rate</c:v>
                </c:pt>
              </c:strCache>
            </c:strRef>
          </c:cat>
          <c:val>
            <c:numRef>
              <c:f>Sheet1!$C$2</c:f>
              <c:numCache>
                <c:formatCode>General</c:formatCode>
                <c:ptCount val="1"/>
                <c:pt idx="0">
                  <c:v>0.49</c:v>
                </c:pt>
              </c:numCache>
            </c:numRef>
          </c:val>
          <c:extLst xmlns:c16r2="http://schemas.microsoft.com/office/drawing/2015/06/chart">
            <c:ext xmlns:c16="http://schemas.microsoft.com/office/drawing/2014/chart" uri="{C3380CC4-5D6E-409C-BE32-E72D297353CC}">
              <c16:uniqueId val="{00000001-7BFF-4672-AE6D-89836584A864}"/>
            </c:ext>
          </c:extLst>
        </c:ser>
        <c:dLbls>
          <c:showLegendKey val="0"/>
          <c:showVal val="0"/>
          <c:showCatName val="0"/>
          <c:showSerName val="0"/>
          <c:showPercent val="0"/>
          <c:showBubbleSize val="0"/>
        </c:dLbls>
        <c:gapWidth val="219"/>
        <c:overlap val="-27"/>
        <c:axId val="441798032"/>
        <c:axId val="441802344"/>
      </c:barChart>
      <c:catAx>
        <c:axId val="441798032"/>
        <c:scaling>
          <c:orientation val="minMax"/>
        </c:scaling>
        <c:delete val="1"/>
        <c:axPos val="b"/>
        <c:numFmt formatCode="General" sourceLinked="1"/>
        <c:majorTickMark val="none"/>
        <c:minorTickMark val="none"/>
        <c:tickLblPos val="nextTo"/>
        <c:crossAx val="441802344"/>
        <c:crosses val="autoZero"/>
        <c:auto val="1"/>
        <c:lblAlgn val="ctr"/>
        <c:lblOffset val="100"/>
        <c:noMultiLvlLbl val="0"/>
      </c:catAx>
      <c:valAx>
        <c:axId val="441802344"/>
        <c:scaling>
          <c:orientation val="minMax"/>
          <c:max val="0.70000000000000007"/>
          <c:min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798032"/>
        <c:crosses val="autoZero"/>
        <c:crossBetween val="between"/>
        <c:majorUnit val="0.1"/>
      </c:valAx>
      <c:spPr>
        <a:noFill/>
        <a:ln>
          <a:noFill/>
        </a:ln>
        <a:effectLst/>
      </c:spPr>
    </c:plotArea>
    <c:legend>
      <c:legendPos val="b"/>
      <c:layout>
        <c:manualLayout>
          <c:xMode val="edge"/>
          <c:yMode val="edge"/>
          <c:x val="0.17354474888963431"/>
          <c:y val="0.82427488700981988"/>
          <c:w val="0.67000177308603437"/>
          <c:h val="0.16753811947982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233863991852"/>
          <c:y val="0.24810716065395383"/>
          <c:w val="0.81304574124585027"/>
          <c:h val="0.59494237194607402"/>
        </c:manualLayout>
      </c:layout>
      <c:barChart>
        <c:barDir val="col"/>
        <c:grouping val="clustered"/>
        <c:varyColors val="0"/>
        <c:ser>
          <c:idx val="0"/>
          <c:order val="0"/>
          <c:tx>
            <c:strRef>
              <c:f>Sheet1!$B$1</c:f>
              <c:strCache>
                <c:ptCount val="1"/>
                <c:pt idx="0">
                  <c:v>2015-2017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Injury Rate</c:v>
                </c:pt>
              </c:strCache>
            </c:strRef>
          </c:cat>
          <c:val>
            <c:numRef>
              <c:f>Sheet1!$B$2</c:f>
              <c:numCache>
                <c:formatCode>General</c:formatCode>
                <c:ptCount val="1"/>
                <c:pt idx="0">
                  <c:v>3.96</c:v>
                </c:pt>
              </c:numCache>
            </c:numRef>
          </c:val>
          <c:extLst xmlns:c16r2="http://schemas.microsoft.com/office/drawing/2015/06/chart">
            <c:ext xmlns:c16="http://schemas.microsoft.com/office/drawing/2014/chart" uri="{C3380CC4-5D6E-409C-BE32-E72D297353CC}">
              <c16:uniqueId val="{00000000-7BFF-4672-AE6D-89836584A864}"/>
            </c:ext>
          </c:extLst>
        </c:ser>
        <c:ser>
          <c:idx val="1"/>
          <c:order val="1"/>
          <c:tx>
            <c:strRef>
              <c:f>Sheet1!$C$1</c:f>
              <c:strCache>
                <c:ptCount val="1"/>
                <c:pt idx="0">
                  <c:v>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Injury Rate</c:v>
                </c:pt>
              </c:strCache>
            </c:strRef>
          </c:cat>
          <c:val>
            <c:numRef>
              <c:f>Sheet1!$C$2</c:f>
              <c:numCache>
                <c:formatCode>General</c:formatCode>
                <c:ptCount val="1"/>
                <c:pt idx="0">
                  <c:v>3.63</c:v>
                </c:pt>
              </c:numCache>
            </c:numRef>
          </c:val>
          <c:extLst xmlns:c16r2="http://schemas.microsoft.com/office/drawing/2015/06/chart">
            <c:ext xmlns:c16="http://schemas.microsoft.com/office/drawing/2014/chart" uri="{C3380CC4-5D6E-409C-BE32-E72D297353CC}">
              <c16:uniqueId val="{00000001-7BFF-4672-AE6D-89836584A864}"/>
            </c:ext>
          </c:extLst>
        </c:ser>
        <c:dLbls>
          <c:showLegendKey val="0"/>
          <c:showVal val="0"/>
          <c:showCatName val="0"/>
          <c:showSerName val="0"/>
          <c:showPercent val="0"/>
          <c:showBubbleSize val="0"/>
        </c:dLbls>
        <c:gapWidth val="219"/>
        <c:overlap val="-27"/>
        <c:axId val="441801560"/>
        <c:axId val="441802736"/>
      </c:barChart>
      <c:catAx>
        <c:axId val="441801560"/>
        <c:scaling>
          <c:orientation val="minMax"/>
        </c:scaling>
        <c:delete val="1"/>
        <c:axPos val="b"/>
        <c:numFmt formatCode="General" sourceLinked="1"/>
        <c:majorTickMark val="none"/>
        <c:minorTickMark val="none"/>
        <c:tickLblPos val="nextTo"/>
        <c:crossAx val="441802736"/>
        <c:crosses val="autoZero"/>
        <c:auto val="1"/>
        <c:lblAlgn val="ctr"/>
        <c:lblOffset val="100"/>
        <c:noMultiLvlLbl val="0"/>
      </c:catAx>
      <c:valAx>
        <c:axId val="44180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801560"/>
        <c:crosses val="autoZero"/>
        <c:crossBetween val="between"/>
      </c:valAx>
      <c:spPr>
        <a:noFill/>
        <a:ln w="25400">
          <a:noFill/>
        </a:ln>
        <a:effectLst/>
      </c:spPr>
    </c:plotArea>
    <c:legend>
      <c:legendPos val="b"/>
      <c:layout>
        <c:manualLayout>
          <c:xMode val="edge"/>
          <c:yMode val="edge"/>
          <c:x val="0.17354474888963431"/>
          <c:y val="0.82427488700981988"/>
          <c:w val="0.67000177308603437"/>
          <c:h val="0.16753811947982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5583468119004"/>
          <c:y val="0.13235808865308588"/>
          <c:w val="0.62861905183633549"/>
          <c:h val="0.7827863939641676"/>
        </c:manualLayout>
      </c:layout>
      <c:pieChart>
        <c:varyColors val="1"/>
        <c:ser>
          <c:idx val="0"/>
          <c:order val="0"/>
          <c:tx>
            <c:strRef>
              <c:f>Sheet1!$B$1</c:f>
              <c:strCache>
                <c:ptCount val="1"/>
                <c:pt idx="0">
                  <c:v>RCA</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19CB-4A6C-B6A0-4A35AD9CAB1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9CB-4A6C-B6A0-4A35AD9CAB1C}"/>
              </c:ext>
            </c:extLst>
          </c:dPt>
          <c:dLbls>
            <c:dLbl>
              <c:idx val="0"/>
              <c:layout>
                <c:manualLayout>
                  <c:x val="-1.0330262337492069E-2"/>
                  <c:y val="-0.180731729088506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19CB-4A6C-B6A0-4A35AD9CAB1C}"/>
                </c:ext>
                <c:ext xmlns:c15="http://schemas.microsoft.com/office/drawing/2012/chart" uri="{CE6537A1-D6FC-4f65-9D91-7224C49458BB}">
                  <c15:layout>
                    <c:manualLayout>
                      <c:w val="0.34368318279154741"/>
                      <c:h val="0.47842792771230852"/>
                    </c:manualLayout>
                  </c15:layout>
                </c:ext>
              </c:extLst>
            </c:dLbl>
            <c:dLbl>
              <c:idx val="1"/>
              <c:delete val="1"/>
              <c:extLst xmlns:c16r2="http://schemas.microsoft.com/office/drawing/2015/06/chart">
                <c:ext xmlns:c16="http://schemas.microsoft.com/office/drawing/2014/chart" uri="{C3380CC4-5D6E-409C-BE32-E72D297353CC}">
                  <c16:uniqueId val="{00000003-19CB-4A6C-B6A0-4A35AD9CAB1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Sheet1!$A$2:$A$3</c:f>
              <c:strCache>
                <c:ptCount val="1"/>
                <c:pt idx="0">
                  <c:v>Effective Controlled</c:v>
                </c:pt>
              </c:strCache>
            </c:strRef>
          </c:cat>
          <c:val>
            <c:numRef>
              <c:f>Sheet1!$B$2:$B$3</c:f>
              <c:numCache>
                <c:formatCode>0.00%</c:formatCode>
                <c:ptCount val="2"/>
                <c:pt idx="0">
                  <c:v>0.46500000000000002</c:v>
                </c:pt>
                <c:pt idx="1">
                  <c:v>0.53499999999999992</c:v>
                </c:pt>
              </c:numCache>
            </c:numRef>
          </c:val>
          <c:extLst xmlns:c16r2="http://schemas.microsoft.com/office/drawing/2015/06/chart">
            <c:ext xmlns:c16="http://schemas.microsoft.com/office/drawing/2014/chart" uri="{C3380CC4-5D6E-409C-BE32-E72D297353CC}">
              <c16:uniqueId val="{00000000-19CB-4A6C-B6A0-4A35AD9CAB1C}"/>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5233863991852"/>
          <c:y val="0.24810716065395383"/>
          <c:w val="0.81304574124585027"/>
          <c:h val="0.59494237194607402"/>
        </c:manualLayout>
      </c:layout>
      <c:barChart>
        <c:barDir val="col"/>
        <c:grouping val="clustered"/>
        <c:varyColors val="0"/>
        <c:ser>
          <c:idx val="0"/>
          <c:order val="0"/>
          <c:tx>
            <c:strRef>
              <c:f>Sheet1!$B$1</c:f>
              <c:strCache>
                <c:ptCount val="1"/>
                <c:pt idx="0">
                  <c:v>2015-2017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Injury Rate</c:v>
                </c:pt>
              </c:strCache>
            </c:strRef>
          </c:cat>
          <c:val>
            <c:numRef>
              <c:f>Sheet1!$B$2</c:f>
              <c:numCache>
                <c:formatCode>General</c:formatCode>
                <c:ptCount val="1"/>
                <c:pt idx="0">
                  <c:v>3.76</c:v>
                </c:pt>
              </c:numCache>
            </c:numRef>
          </c:val>
          <c:extLst xmlns:c16r2="http://schemas.microsoft.com/office/drawing/2015/06/chart">
            <c:ext xmlns:c16="http://schemas.microsoft.com/office/drawing/2014/chart" uri="{C3380CC4-5D6E-409C-BE32-E72D297353CC}">
              <c16:uniqueId val="{00000000-7BFF-4672-AE6D-89836584A864}"/>
            </c:ext>
          </c:extLst>
        </c:ser>
        <c:ser>
          <c:idx val="1"/>
          <c:order val="1"/>
          <c:tx>
            <c:strRef>
              <c:f>Sheet1!$C$1</c:f>
              <c:strCache>
                <c:ptCount val="1"/>
                <c:pt idx="0">
                  <c:v>2018-2020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Injury Rate</c:v>
                </c:pt>
              </c:strCache>
            </c:strRef>
          </c:cat>
          <c:val>
            <c:numRef>
              <c:f>Sheet1!$C$2</c:f>
              <c:numCache>
                <c:formatCode>General</c:formatCode>
                <c:ptCount val="1"/>
                <c:pt idx="0">
                  <c:v>3.58</c:v>
                </c:pt>
              </c:numCache>
            </c:numRef>
          </c:val>
          <c:extLst xmlns:c16r2="http://schemas.microsoft.com/office/drawing/2015/06/chart">
            <c:ext xmlns:c16="http://schemas.microsoft.com/office/drawing/2014/chart" uri="{C3380CC4-5D6E-409C-BE32-E72D297353CC}">
              <c16:uniqueId val="{00000001-7BFF-4672-AE6D-89836584A864}"/>
            </c:ext>
          </c:extLst>
        </c:ser>
        <c:dLbls>
          <c:showLegendKey val="0"/>
          <c:showVal val="0"/>
          <c:showCatName val="0"/>
          <c:showSerName val="0"/>
          <c:showPercent val="0"/>
          <c:showBubbleSize val="0"/>
        </c:dLbls>
        <c:gapWidth val="219"/>
        <c:overlap val="-27"/>
        <c:axId val="476803624"/>
        <c:axId val="615281472"/>
      </c:barChart>
      <c:catAx>
        <c:axId val="476803624"/>
        <c:scaling>
          <c:orientation val="minMax"/>
        </c:scaling>
        <c:delete val="1"/>
        <c:axPos val="b"/>
        <c:numFmt formatCode="General" sourceLinked="1"/>
        <c:majorTickMark val="none"/>
        <c:minorTickMark val="none"/>
        <c:tickLblPos val="nextTo"/>
        <c:crossAx val="615281472"/>
        <c:crosses val="autoZero"/>
        <c:auto val="1"/>
        <c:lblAlgn val="ctr"/>
        <c:lblOffset val="100"/>
        <c:noMultiLvlLbl val="0"/>
      </c:catAx>
      <c:valAx>
        <c:axId val="61528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6803624"/>
        <c:crosses val="autoZero"/>
        <c:crossBetween val="between"/>
      </c:valAx>
      <c:spPr>
        <a:noFill/>
        <a:ln>
          <a:noFill/>
        </a:ln>
        <a:effectLst/>
      </c:spPr>
    </c:plotArea>
    <c:legend>
      <c:legendPos val="b"/>
      <c:layout>
        <c:manualLayout>
          <c:xMode val="edge"/>
          <c:yMode val="edge"/>
          <c:x val="0.17354474888963431"/>
          <c:y val="0.82427488700981988"/>
          <c:w val="0.67000177308603437"/>
          <c:h val="0.16753811947982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12748314717055"/>
          <c:y val="0.24411482641774823"/>
          <c:w val="0.75153635713537059"/>
          <c:h val="0.59865577648487944"/>
        </c:manualLayout>
      </c:layout>
      <c:barChart>
        <c:barDir val="col"/>
        <c:grouping val="clustered"/>
        <c:varyColors val="0"/>
        <c:ser>
          <c:idx val="0"/>
          <c:order val="0"/>
          <c:tx>
            <c:strRef>
              <c:f>Sheet1!$B$1</c:f>
              <c:strCache>
                <c:ptCount val="1"/>
                <c:pt idx="0">
                  <c:v>YE (YTD)</c:v>
                </c:pt>
              </c:strCache>
            </c:strRef>
          </c:tx>
          <c:invertIfNegative val="0"/>
          <c:dLbls>
            <c:dLbl>
              <c:idx val="0"/>
              <c:layout>
                <c:manualLayout>
                  <c:x val="-8.5342118076608235E-3"/>
                  <c:y val="1.39044054914477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802-4D23-8EB5-18318AAE354F}"/>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7471</c:v>
                </c:pt>
              </c:numCache>
            </c:numRef>
          </c:val>
          <c:extLst xmlns:c16r2="http://schemas.microsoft.com/office/drawing/2015/06/chart">
            <c:ext xmlns:c16="http://schemas.microsoft.com/office/drawing/2014/chart" uri="{C3380CC4-5D6E-409C-BE32-E72D297353CC}">
              <c16:uniqueId val="{00000001-2802-4D23-8EB5-18318AAE354F}"/>
            </c:ext>
          </c:extLst>
        </c:ser>
        <c:ser>
          <c:idx val="1"/>
          <c:order val="1"/>
          <c:tx>
            <c:strRef>
              <c:f>Sheet1!$C$1</c:f>
              <c:strCache>
                <c:ptCount val="1"/>
                <c:pt idx="0">
                  <c:v>Target 2021 inspections</c:v>
                </c:pt>
              </c:strCache>
            </c:strRef>
          </c:tx>
          <c:invertIfNegative val="0"/>
          <c:dLbls>
            <c:dLbl>
              <c:idx val="0"/>
              <c:layout>
                <c:manualLayout>
                  <c:x val="0"/>
                  <c:y val="2.13001330397915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802-4D23-8EB5-18318AAE354F}"/>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6089</c:v>
                </c:pt>
              </c:numCache>
            </c:numRef>
          </c:val>
          <c:extLst xmlns:c16r2="http://schemas.microsoft.com/office/drawing/2015/06/chart">
            <c:ext xmlns:c16="http://schemas.microsoft.com/office/drawing/2014/chart" uri="{C3380CC4-5D6E-409C-BE32-E72D297353CC}">
              <c16:uniqueId val="{00000003-2802-4D23-8EB5-18318AAE354F}"/>
            </c:ext>
          </c:extLst>
        </c:ser>
        <c:dLbls>
          <c:showLegendKey val="0"/>
          <c:showVal val="0"/>
          <c:showCatName val="0"/>
          <c:showSerName val="0"/>
          <c:showPercent val="0"/>
          <c:showBubbleSize val="0"/>
        </c:dLbls>
        <c:gapWidth val="150"/>
        <c:axId val="615274416"/>
        <c:axId val="615274808"/>
      </c:barChart>
      <c:catAx>
        <c:axId val="615274416"/>
        <c:scaling>
          <c:orientation val="minMax"/>
        </c:scaling>
        <c:delete val="0"/>
        <c:axPos val="b"/>
        <c:numFmt formatCode="General" sourceLinked="0"/>
        <c:majorTickMark val="out"/>
        <c:minorTickMark val="none"/>
        <c:tickLblPos val="nextTo"/>
        <c:crossAx val="615274808"/>
        <c:crosses val="autoZero"/>
        <c:auto val="1"/>
        <c:lblAlgn val="ctr"/>
        <c:lblOffset val="100"/>
        <c:noMultiLvlLbl val="0"/>
      </c:catAx>
      <c:valAx>
        <c:axId val="615274808"/>
        <c:scaling>
          <c:orientation val="minMax"/>
        </c:scaling>
        <c:delete val="0"/>
        <c:axPos val="l"/>
        <c:majorGridlines/>
        <c:numFmt formatCode="#,##0" sourceLinked="0"/>
        <c:majorTickMark val="out"/>
        <c:minorTickMark val="none"/>
        <c:tickLblPos val="nextTo"/>
        <c:txPr>
          <a:bodyPr/>
          <a:lstStyle/>
          <a:p>
            <a:pPr>
              <a:defRPr b="1"/>
            </a:pPr>
            <a:endParaRPr lang="en-US"/>
          </a:p>
        </c:txPr>
        <c:crossAx val="615274416"/>
        <c:crosses val="autoZero"/>
        <c:crossBetween val="between"/>
      </c:valAx>
    </c:plotArea>
    <c:legend>
      <c:legendPos val="b"/>
      <c:layout>
        <c:manualLayout>
          <c:xMode val="edge"/>
          <c:yMode val="edge"/>
          <c:x val="4.9999933663336132E-2"/>
          <c:y val="0.88608997719668392"/>
          <c:w val="0.89999980099000843"/>
          <c:h val="0.11278047387250303"/>
        </c:manualLayout>
      </c:layout>
      <c:overlay val="0"/>
      <c:txPr>
        <a:bodyPr/>
        <a:lstStyle/>
        <a:p>
          <a:pPr>
            <a:defRPr sz="900" b="1"/>
          </a:pPr>
          <a:endParaRPr lang="en-US"/>
        </a:p>
      </c:txPr>
    </c:legend>
    <c:plotVisOnly val="1"/>
    <c:dispBlanksAs val="gap"/>
    <c:showDLblsOverMax val="0"/>
  </c:chart>
  <c:txPr>
    <a:bodyPr/>
    <a:lstStyle/>
    <a:p>
      <a:pPr>
        <a:defRPr sz="1000">
          <a:latin typeface="Verdana" pitchFamily="34" charset="0"/>
          <a:ea typeface="Verdana" pitchFamily="34" charset="0"/>
          <a:cs typeface="Verdana"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0.99785</cdr:x>
      <cdr:y>0.30913</cdr:y>
    </cdr:to>
    <cdr:sp macro="" textlink="">
      <cdr:nvSpPr>
        <cdr:cNvPr id="3" name="TextBox 2">
          <a:extLst xmlns:a="http://schemas.openxmlformats.org/drawingml/2006/main">
            <a:ext uri="{FF2B5EF4-FFF2-40B4-BE49-F238E27FC236}">
              <a16:creationId xmlns="" xmlns:a16="http://schemas.microsoft.com/office/drawing/2014/main" id="{E969EC84-83BB-4BA2-A63A-75D665E8A0A6}"/>
            </a:ext>
          </a:extLst>
        </cdr:cNvPr>
        <cdr:cNvSpPr txBox="1"/>
      </cdr:nvSpPr>
      <cdr:spPr>
        <a:xfrm xmlns:a="http://schemas.openxmlformats.org/drawingml/2006/main">
          <a:off x="0" y="0"/>
          <a:ext cx="3109172" cy="4786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000" b="1" dirty="0">
            <a:latin typeface="Verdana" panose="020B0604030504040204" pitchFamily="34" charset="0"/>
            <a:ea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0.97558</cdr:x>
      <cdr:y>0.20122</cdr:y>
    </cdr:to>
    <cdr:sp macro="" textlink="">
      <cdr:nvSpPr>
        <cdr:cNvPr id="2" name="TextBox 1">
          <a:extLst xmlns:a="http://schemas.openxmlformats.org/drawingml/2006/main">
            <a:ext uri="{FF2B5EF4-FFF2-40B4-BE49-F238E27FC236}">
              <a16:creationId xmlns="" xmlns:a16="http://schemas.microsoft.com/office/drawing/2014/main" id="{2003DC17-0EDC-4026-BBCD-30C0CA5D18E0}"/>
            </a:ext>
          </a:extLst>
        </cdr:cNvPr>
        <cdr:cNvSpPr txBox="1"/>
      </cdr:nvSpPr>
      <cdr:spPr>
        <a:xfrm xmlns:a="http://schemas.openxmlformats.org/drawingml/2006/main">
          <a:off x="0" y="0"/>
          <a:ext cx="2899648" cy="3121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Verdana" panose="020B0604030504040204" pitchFamily="34" charset="0"/>
              <a:ea typeface="Verdana" panose="020B0604030504040204" pitchFamily="34" charset="0"/>
            </a:rPr>
            <a:t>Serious Injury Rate – all construction </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0.28318</cdr:y>
    </cdr:to>
    <cdr:sp macro="" textlink="">
      <cdr:nvSpPr>
        <cdr:cNvPr id="2" name="TextBox 1">
          <a:extLst xmlns:a="http://schemas.openxmlformats.org/drawingml/2006/main">
            <a:ext uri="{FF2B5EF4-FFF2-40B4-BE49-F238E27FC236}">
              <a16:creationId xmlns="" xmlns:a16="http://schemas.microsoft.com/office/drawing/2014/main" id="{2003DC17-0EDC-4026-BBCD-30C0CA5D18E0}"/>
            </a:ext>
          </a:extLst>
        </cdr:cNvPr>
        <cdr:cNvSpPr txBox="1"/>
      </cdr:nvSpPr>
      <cdr:spPr>
        <a:xfrm xmlns:a="http://schemas.openxmlformats.org/drawingml/2006/main">
          <a:off x="0" y="0"/>
          <a:ext cx="2972219" cy="4392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Verdana" panose="020B0604030504040204" pitchFamily="34" charset="0"/>
              <a:ea typeface="Verdana" panose="020B0604030504040204" pitchFamily="34" charset="0"/>
            </a:rPr>
            <a:t>Serious Injury Rate – 22,583  inspected employers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0.85048</cdr:x>
      <cdr:y>0.20122</cdr:y>
    </cdr:to>
    <cdr:sp macro="" textlink="">
      <cdr:nvSpPr>
        <cdr:cNvPr id="2" name="TextBox 1">
          <a:extLst xmlns:a="http://schemas.openxmlformats.org/drawingml/2006/main">
            <a:ext uri="{FF2B5EF4-FFF2-40B4-BE49-F238E27FC236}">
              <a16:creationId xmlns="" xmlns:a16="http://schemas.microsoft.com/office/drawing/2014/main" id="{2003DC17-0EDC-4026-BBCD-30C0CA5D18E0}"/>
            </a:ext>
          </a:extLst>
        </cdr:cNvPr>
        <cdr:cNvSpPr txBox="1"/>
      </cdr:nvSpPr>
      <cdr:spPr>
        <a:xfrm xmlns:a="http://schemas.openxmlformats.org/drawingml/2006/main">
          <a:off x="-183440" y="-2160198"/>
          <a:ext cx="2527827" cy="312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Verdana" panose="020B0604030504040204" pitchFamily="34" charset="0"/>
              <a:ea typeface="Verdana" panose="020B0604030504040204" pitchFamily="34" charset="0"/>
            </a:rPr>
            <a:t>Injury Rate – all construction </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0.92773</cdr:x>
      <cdr:y>0.18914</cdr:y>
    </cdr:to>
    <cdr:sp macro="" textlink="">
      <cdr:nvSpPr>
        <cdr:cNvPr id="2" name="TextBox 1">
          <a:extLst xmlns:a="http://schemas.openxmlformats.org/drawingml/2006/main">
            <a:ext uri="{FF2B5EF4-FFF2-40B4-BE49-F238E27FC236}">
              <a16:creationId xmlns="" xmlns:a16="http://schemas.microsoft.com/office/drawing/2014/main" id="{147226B1-3898-4846-84DA-B6FBDC1CC6F3}"/>
            </a:ext>
          </a:extLst>
        </cdr:cNvPr>
        <cdr:cNvSpPr txBox="1"/>
      </cdr:nvSpPr>
      <cdr:spPr>
        <a:xfrm xmlns:a="http://schemas.openxmlformats.org/drawingml/2006/main">
          <a:off x="0" y="0"/>
          <a:ext cx="2018362" cy="2941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Verdana" panose="020B0604030504040204" pitchFamily="34" charset="0"/>
              <a:ea typeface="Verdana" panose="020B0604030504040204" pitchFamily="34" charset="0"/>
            </a:rPr>
            <a:t>RCA – all construction</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0.94578</cdr:x>
      <cdr:y>0.30918</cdr:y>
    </cdr:to>
    <cdr:sp macro="" textlink="">
      <cdr:nvSpPr>
        <cdr:cNvPr id="2" name="TextBox 1">
          <a:extLst xmlns:a="http://schemas.openxmlformats.org/drawingml/2006/main">
            <a:ext uri="{FF2B5EF4-FFF2-40B4-BE49-F238E27FC236}">
              <a16:creationId xmlns="" xmlns:a16="http://schemas.microsoft.com/office/drawing/2014/main" id="{2003DC17-0EDC-4026-BBCD-30C0CA5D18E0}"/>
            </a:ext>
          </a:extLst>
        </cdr:cNvPr>
        <cdr:cNvSpPr txBox="1"/>
      </cdr:nvSpPr>
      <cdr:spPr>
        <a:xfrm xmlns:a="http://schemas.openxmlformats.org/drawingml/2006/main">
          <a:off x="0" y="0"/>
          <a:ext cx="2811065" cy="479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Verdana" panose="020B0604030504040204" pitchFamily="34" charset="0"/>
              <a:ea typeface="Verdana" panose="020B0604030504040204" pitchFamily="34" charset="0"/>
            </a:rPr>
            <a:t>Injury Rate – 22,583 inspected employers</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0.92003</cdr:x>
      <cdr:y>0.24239</cdr:y>
    </cdr:to>
    <cdr:sp macro="" textlink="">
      <cdr:nvSpPr>
        <cdr:cNvPr id="3" name="TextBox 2">
          <a:extLst xmlns:a="http://schemas.openxmlformats.org/drawingml/2006/main">
            <a:ext uri="{FF2B5EF4-FFF2-40B4-BE49-F238E27FC236}">
              <a16:creationId xmlns="" xmlns:a16="http://schemas.microsoft.com/office/drawing/2014/main" id="{E969EC84-83BB-4BA2-A63A-75D665E8A0A6}"/>
            </a:ext>
          </a:extLst>
        </cdr:cNvPr>
        <cdr:cNvSpPr txBox="1"/>
      </cdr:nvSpPr>
      <cdr:spPr>
        <a:xfrm xmlns:a="http://schemas.openxmlformats.org/drawingml/2006/main">
          <a:off x="-5884287" y="0"/>
          <a:ext cx="2773823" cy="454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kumimoji="0" lang="en-US" sz="1000" b="1" i="0" u="none" strike="noStrike" kern="1200" cap="none" spc="0" normalizeH="0" baseline="0" noProof="0" dirty="0">
              <a:ln>
                <a:noFill/>
              </a:ln>
              <a:solidFill>
                <a:srgbClr val="6399AE"/>
              </a:solidFill>
              <a:effectLst/>
              <a:uLnTx/>
              <a:uFillTx/>
              <a:latin typeface="Verdana" pitchFamily="34" charset="0"/>
              <a:ea typeface="Verdana" pitchFamily="34" charset="0"/>
              <a:cs typeface="Verdana" pitchFamily="34" charset="0"/>
            </a:rPr>
            <a:t>123% </a:t>
          </a:r>
          <a:r>
            <a:rPr kumimoji="0" lang="en-US" sz="10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of inspections completed against yearly target</a:t>
          </a:r>
          <a:endParaRPr lang="en-US" sz="1000" b="1" dirty="0">
            <a:latin typeface="Verdana" panose="020B0604030504040204" pitchFamily="34" charset="0"/>
            <a:ea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62" tIns="46582" rIns="93162" bIns="46582"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4820"/>
          </a:xfrm>
          <a:prstGeom prst="rect">
            <a:avLst/>
          </a:prstGeom>
        </p:spPr>
        <p:txBody>
          <a:bodyPr vert="horz" lIns="93162" tIns="46582" rIns="93162" bIns="46582" rtlCol="0"/>
          <a:lstStyle>
            <a:lvl1pPr algn="r">
              <a:defRPr sz="1200"/>
            </a:lvl1pPr>
          </a:lstStyle>
          <a:p>
            <a:fld id="{52D70440-9925-1B49-BBE4-28C250AFA932}" type="datetimeFigureOut">
              <a:rPr lang="en-US" smtClean="0"/>
              <a:pPr/>
              <a:t>2022/10/18</a:t>
            </a:fld>
            <a:endParaRPr lang="en-US" dirty="0"/>
          </a:p>
        </p:txBody>
      </p:sp>
      <p:sp>
        <p:nvSpPr>
          <p:cNvPr id="4" name="Footer Placeholder 3"/>
          <p:cNvSpPr>
            <a:spLocks noGrp="1"/>
          </p:cNvSpPr>
          <p:nvPr>
            <p:ph type="ftr" sz="quarter" idx="2"/>
          </p:nvPr>
        </p:nvSpPr>
        <p:spPr>
          <a:xfrm>
            <a:off x="1" y="8829967"/>
            <a:ext cx="2971800" cy="464820"/>
          </a:xfrm>
          <a:prstGeom prst="rect">
            <a:avLst/>
          </a:prstGeom>
        </p:spPr>
        <p:txBody>
          <a:bodyPr vert="horz" lIns="93162" tIns="46582" rIns="93162"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3162" tIns="46582" rIns="93162" bIns="46582" rtlCol="0" anchor="b"/>
          <a:lstStyle>
            <a:lvl1pPr algn="r">
              <a:defRPr sz="1200"/>
            </a:lvl1pPr>
          </a:lstStyle>
          <a:p>
            <a:fld id="{8607024F-D508-4145-A542-7B19A68FA534}" type="slidenum">
              <a:rPr lang="en-US" smtClean="0"/>
              <a:pPr/>
              <a:t>‹#›</a:t>
            </a:fld>
            <a:endParaRPr lang="en-US" dirty="0"/>
          </a:p>
        </p:txBody>
      </p:sp>
    </p:spTree>
    <p:extLst>
      <p:ext uri="{BB962C8B-B14F-4D97-AF65-F5344CB8AC3E}">
        <p14:creationId xmlns:p14="http://schemas.microsoft.com/office/powerpoint/2010/main" val="2139340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3162" tIns="46582" rIns="93162" bIns="46582" rtlCol="0"/>
          <a:lstStyle>
            <a:lvl1pPr algn="l">
              <a:defRPr sz="1200"/>
            </a:lvl1pPr>
          </a:lstStyle>
          <a:p>
            <a:endParaRPr lang="en-US" dirty="0"/>
          </a:p>
        </p:txBody>
      </p:sp>
      <p:sp>
        <p:nvSpPr>
          <p:cNvPr id="3" name="Date Placeholder 2"/>
          <p:cNvSpPr>
            <a:spLocks noGrp="1"/>
          </p:cNvSpPr>
          <p:nvPr>
            <p:ph type="dt" idx="1"/>
          </p:nvPr>
        </p:nvSpPr>
        <p:spPr>
          <a:xfrm>
            <a:off x="3884614" y="0"/>
            <a:ext cx="2971800" cy="464820"/>
          </a:xfrm>
          <a:prstGeom prst="rect">
            <a:avLst/>
          </a:prstGeom>
        </p:spPr>
        <p:txBody>
          <a:bodyPr vert="horz" lIns="93162" tIns="46582" rIns="93162" bIns="46582" rtlCol="0"/>
          <a:lstStyle>
            <a:lvl1pPr algn="r">
              <a:defRPr sz="1200"/>
            </a:lvl1pPr>
          </a:lstStyle>
          <a:p>
            <a:fld id="{F22464D0-E667-0945-BFA2-3F7F8454A3DC}" type="datetimeFigureOut">
              <a:rPr lang="en-US" smtClean="0"/>
              <a:pPr/>
              <a:t>2022/10/18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2" tIns="46582" rIns="93162"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2" tIns="46582" rIns="93162" bIns="46582"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1" y="8829967"/>
            <a:ext cx="2971800" cy="464820"/>
          </a:xfrm>
          <a:prstGeom prst="rect">
            <a:avLst/>
          </a:prstGeom>
        </p:spPr>
        <p:txBody>
          <a:bodyPr vert="horz" lIns="93162" tIns="46582" rIns="93162"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3162" tIns="46582" rIns="93162" bIns="46582" rtlCol="0" anchor="b"/>
          <a:lstStyle>
            <a:lvl1pPr algn="r">
              <a:defRPr sz="1200"/>
            </a:lvl1pPr>
          </a:lstStyle>
          <a:p>
            <a:fld id="{E5266334-EC92-C443-9E36-0459805A33BE}" type="slidenum">
              <a:rPr lang="en-US" smtClean="0"/>
              <a:pPr/>
              <a:t>‹#›</a:t>
            </a:fld>
            <a:endParaRPr lang="en-US" dirty="0"/>
          </a:p>
        </p:txBody>
      </p:sp>
    </p:spTree>
    <p:extLst>
      <p:ext uri="{BB962C8B-B14F-4D97-AF65-F5344CB8AC3E}">
        <p14:creationId xmlns:p14="http://schemas.microsoft.com/office/powerpoint/2010/main" val="38029254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worksafebc.com/en/resources/health-safety/information-sheets/reducing-risk-workers-being-struck-vehicles-mobile-equipment?lang=en&amp;origin=s&amp;returnurl=https://www.worksafebc.com/en/search#sort%3DRelevancy%26q%3Dpreventing%20struck%20by%26f:language-facet%3D[English]&amp;highlight=preventing struck b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en.wikipedia.org/wiki/Castlegar,_British_Columbia" TargetMode="External"/><Relationship Id="rId13" Type="http://schemas.openxmlformats.org/officeDocument/2006/relationships/hyperlink" Target="https://en.wikipedia.org/wiki/Grand_Forks,_British_Columbia" TargetMode="External"/><Relationship Id="rId3" Type="http://schemas.openxmlformats.org/officeDocument/2006/relationships/hyperlink" Target="https://en.wikipedia.org/wiki/New_Westminster" TargetMode="External"/><Relationship Id="rId7" Type="http://schemas.openxmlformats.org/officeDocument/2006/relationships/hyperlink" Target="https://en.wikipedia.org/wiki/Trail,_British_Columbia" TargetMode="External"/><Relationship Id="rId12" Type="http://schemas.openxmlformats.org/officeDocument/2006/relationships/hyperlink" Target="https://en.wikipedia.org/wiki/Penticton"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en.wikipedia.org/wiki/Osoyoos" TargetMode="External"/><Relationship Id="rId11" Type="http://schemas.openxmlformats.org/officeDocument/2006/relationships/hyperlink" Target="https://en.wikipedia.org/wiki/Summerland,_British_Columbia" TargetMode="External"/><Relationship Id="rId5" Type="http://schemas.openxmlformats.org/officeDocument/2006/relationships/hyperlink" Target="https://en.wikipedia.org/wiki/Kelowna" TargetMode="External"/><Relationship Id="rId10" Type="http://schemas.openxmlformats.org/officeDocument/2006/relationships/hyperlink" Target="https://en.wikipedia.org/wiki/Rossland,_British_Columbia" TargetMode="External"/><Relationship Id="rId4" Type="http://schemas.openxmlformats.org/officeDocument/2006/relationships/hyperlink" Target="https://en.wikipedia.org/wiki/Kootenays" TargetMode="External"/><Relationship Id="rId9" Type="http://schemas.openxmlformats.org/officeDocument/2006/relationships/hyperlink" Target="https://en.wikipedia.org/wiki/Princeton,_British_Columbia" TargetMode="External"/><Relationship Id="rId14" Type="http://schemas.openxmlformats.org/officeDocument/2006/relationships/hyperlink" Target="https://en.wikipedia.org/wiki/Nelson,_British_Columbia"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worksafebc.com/resources/health-safety/forms/assurance-of-compliance-with-occupational-health-and-safety-regulation-part-19-form-30m33?lang=e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worksafebc.com/en/health-safety/hazards-exposures/ergonomics"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www.worksafebc.com/en/resources/health-safety/toolbox-meeting-guides/drywall-work-overhead-reaching-can-increase-risk-of-msi?lang=en&amp;origin=s&amp;returnurl=https://www.worksafebc.com/en/forms-resources#sort%3DRelevancy%26first%3D10%26f:topic-facet%3D[Health%20%26%20Safety]%26f:industry-facet%3D[Construction]%26f:language-facet%3D[English]%26tags%3DToolbox%20Meeting%20Guide|1c69989e67bc4c9a91d0bd7476c59092" TargetMode="External"/><Relationship Id="rId4" Type="http://schemas.openxmlformats.org/officeDocument/2006/relationships/hyperlink" Target="https://www.worksafebc.com/en/resources/health-safety/toolbox-meeting-guides/flooring-contact-stress-can-increase-risk-of-msi?lang=en&amp;origin=s&amp;returnurl=https://www.worksafebc.com/en/forms-resources#sort%3DRelevancy%26f:topic-facet%3D[Health%20%26%20Safety]%26f:industry-facet%3D[Construction]%26f:language-facet%3D[English]%26tags%3DToolbox%20Meeting%20Guide|1c69989e67bc4c9a91d0bd7476c59092"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orksafebc.com/en/resources/health-safety/information-sheets/basics-risk-management?lang=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everyone,</a:t>
            </a:r>
          </a:p>
          <a:p>
            <a:endParaRPr lang="en-US" baseline="0" dirty="0" smtClean="0"/>
          </a:p>
          <a:p>
            <a:r>
              <a:rPr lang="en-US" baseline="0" dirty="0" smtClean="0"/>
              <a:t>Started in Construction </a:t>
            </a:r>
            <a:r>
              <a:rPr lang="en-US" baseline="0" dirty="0" smtClean="0">
                <a:sym typeface="Wingdings" panose="05000000000000000000" pitchFamily="2" charset="2"/>
              </a:rPr>
              <a:t> Complex and different  High Risk</a:t>
            </a:r>
            <a:endParaRPr lang="en-US" baseline="0" dirty="0" smtClean="0"/>
          </a:p>
          <a:p>
            <a:pPr marL="0" indent="0">
              <a:buFontTx/>
              <a:buNone/>
            </a:pPr>
            <a:endParaRPr lang="en-US" baseline="0" dirty="0" smtClean="0"/>
          </a:p>
          <a:p>
            <a:pPr marL="0" indent="0">
              <a:buFontTx/>
              <a:buNone/>
            </a:pPr>
            <a:r>
              <a:rPr lang="en-US" baseline="0" dirty="0" smtClean="0"/>
              <a:t>Stand Up (if you answer yes, sit)</a:t>
            </a:r>
          </a:p>
          <a:p>
            <a:pPr marL="171450" indent="-171450">
              <a:buFontTx/>
              <a:buChar char="-"/>
            </a:pPr>
            <a:r>
              <a:rPr lang="en-US" baseline="0" dirty="0" smtClean="0"/>
              <a:t>Have never been inspected by WorkSafeBC?</a:t>
            </a:r>
          </a:p>
          <a:p>
            <a:pPr marL="171450" indent="-171450">
              <a:buFontTx/>
              <a:buChar char="-"/>
            </a:pPr>
            <a:r>
              <a:rPr lang="en-US" baseline="0" dirty="0" smtClean="0"/>
              <a:t>Have not been inspected in the last year?</a:t>
            </a:r>
          </a:p>
          <a:p>
            <a:pPr marL="171450" indent="-171450">
              <a:buFontTx/>
              <a:buChar char="-"/>
            </a:pPr>
            <a:r>
              <a:rPr lang="en-US" baseline="0" dirty="0" smtClean="0"/>
              <a:t>Have not been inspected this year?</a:t>
            </a:r>
          </a:p>
          <a:p>
            <a:endParaRPr lang="en-CA" dirty="0" smtClean="0"/>
          </a:p>
          <a:p>
            <a:pPr marL="228600" indent="-228600">
              <a:buAutoNum type="arabicPeriod"/>
            </a:pPr>
            <a:r>
              <a:rPr lang="en-CA" baseline="0" dirty="0" smtClean="0"/>
              <a:t>Risk Management Basics</a:t>
            </a:r>
          </a:p>
          <a:p>
            <a:pPr marL="228600" indent="-228600">
              <a:buAutoNum type="arabicPeriod"/>
            </a:pPr>
            <a:r>
              <a:rPr lang="en-CA" baseline="0" dirty="0" smtClean="0"/>
              <a:t>Construction High Risk Strategy Overview</a:t>
            </a:r>
          </a:p>
          <a:p>
            <a:pPr marL="228600" indent="-228600">
              <a:buAutoNum type="arabicPeriod"/>
            </a:pPr>
            <a:r>
              <a:rPr lang="en-CA" baseline="0" dirty="0" smtClean="0"/>
              <a:t>High Voltage Focus</a:t>
            </a:r>
            <a:endParaRPr lang="en-CA" dirty="0" smtClean="0"/>
          </a:p>
          <a:p>
            <a:pPr marL="800100" lvl="1" indent="-342900">
              <a:buFontTx/>
              <a:buChar char="-"/>
            </a:pPr>
            <a:r>
              <a:rPr lang="en-US" sz="2200" dirty="0" smtClean="0"/>
              <a:t>What Does Proximity Look Like</a:t>
            </a:r>
          </a:p>
          <a:p>
            <a:pPr marL="800100" lvl="1" indent="-342900">
              <a:buFontTx/>
              <a:buChar char="-"/>
            </a:pPr>
            <a:r>
              <a:rPr lang="en-US" sz="2400" dirty="0" smtClean="0"/>
              <a:t>The Hierarchy and the 30M33</a:t>
            </a:r>
          </a:p>
          <a:p>
            <a:pPr marL="800100" lvl="1" indent="-342900">
              <a:buFontTx/>
              <a:buChar char="-"/>
            </a:pPr>
            <a:r>
              <a:rPr lang="en-US" sz="2400" dirty="0" smtClean="0"/>
              <a:t>Plan for Ten</a:t>
            </a:r>
          </a:p>
          <a:p>
            <a:endParaRPr lang="en-CA" dirty="0" smtClean="0"/>
          </a:p>
          <a:p>
            <a:endParaRPr lang="en-CA" dirty="0" smtClean="0"/>
          </a:p>
          <a:p>
            <a:r>
              <a:rPr lang="en-CA" dirty="0" smtClean="0"/>
              <a:t>42,000</a:t>
            </a:r>
            <a:r>
              <a:rPr lang="en-CA" baseline="0" dirty="0" smtClean="0"/>
              <a:t> employers and 160,000 workers!</a:t>
            </a:r>
          </a:p>
          <a:p>
            <a:r>
              <a:rPr lang="en-CA" baseline="0" dirty="0" smtClean="0"/>
              <a:t>Strategies originated in 2015… </a:t>
            </a:r>
          </a:p>
          <a:p>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1</a:t>
            </a:fld>
            <a:endParaRPr lang="en-US" dirty="0"/>
          </a:p>
        </p:txBody>
      </p:sp>
    </p:spTree>
    <p:extLst>
      <p:ext uri="{BB962C8B-B14F-4D97-AF65-F5344CB8AC3E}">
        <p14:creationId xmlns:p14="http://schemas.microsoft.com/office/powerpoint/2010/main" val="323606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Fall from Elevation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problem:  construction workers are working at height and falling without adequate and reliable controls in place which is resulting in serious injury and sometimes death.  Driving the serious injury rate in construction.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hazard:</a:t>
            </a:r>
          </a:p>
          <a:p>
            <a:r>
              <a:rPr lang="en-US" sz="1200" kern="1200" dirty="0" smtClean="0">
                <a:solidFill>
                  <a:schemeClr val="tx1"/>
                </a:solidFill>
                <a:effectLst/>
                <a:latin typeface="+mn-lt"/>
                <a:ea typeface="+mn-ea"/>
                <a:cs typeface="+mn-cs"/>
              </a:rPr>
              <a:t>Workers who carry out work activities on building exteriors may use a variety of methods to access specific work areas that introduce a hazard of falling.  If no proper fall protection systems are in place workers can be exposed to the potential of falling from elevation which may result in serious injury or even death.</a:t>
            </a:r>
          </a:p>
          <a:p>
            <a:r>
              <a:rPr lang="en-US" sz="1200" kern="1200" dirty="0" smtClean="0">
                <a:solidFill>
                  <a:schemeClr val="tx1"/>
                </a:solidFill>
                <a:effectLst/>
                <a:latin typeface="+mn-lt"/>
                <a:ea typeface="+mn-ea"/>
                <a:cs typeface="+mn-cs"/>
              </a:rPr>
              <a:t>Roofs, ladders and scaffolds are the three major sources of fatal falls in construction. </a:t>
            </a:r>
          </a:p>
          <a:p>
            <a:endParaRPr lang="en-C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10</a:t>
            </a:fld>
            <a:endParaRPr lang="en-US" dirty="0"/>
          </a:p>
        </p:txBody>
      </p:sp>
    </p:spTree>
    <p:extLst>
      <p:ext uri="{BB962C8B-B14F-4D97-AF65-F5344CB8AC3E}">
        <p14:creationId xmlns:p14="http://schemas.microsoft.com/office/powerpoint/2010/main" val="160909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b="1" kern="1200" dirty="0" smtClean="0">
                <a:solidFill>
                  <a:schemeClr val="tx1"/>
                </a:solidFill>
                <a:effectLst/>
                <a:latin typeface="+mn-lt"/>
                <a:ea typeface="+mn-ea"/>
                <a:cs typeface="+mn-cs"/>
              </a:rPr>
              <a:t>Fall from Elevation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risk of falls from elevation continues to drive the serious injury rate in the construction industry.  General Construction ranks No. 1 in the top 10 subsectors for claims relating to all types of falls.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Often ladders are the first choice for workers and employers to carrying out work at elevation.  When a worker works from a ladder and falls there is a fail to danger instead of fail to safe.  In other words, if a worker falls from a ladder when working at elevation there are no control measures to prevent the risk of serious injury.  Losing balance, slippery surface conditions, transitioning to ladder or work platform, unclipping life line are examples of causes that lead to the risk of falls from elevation in construction.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Ladders are a first choice tool…</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11</a:t>
            </a:fld>
            <a:endParaRPr lang="en-US" dirty="0"/>
          </a:p>
        </p:txBody>
      </p:sp>
    </p:spTree>
    <p:extLst>
      <p:ext uri="{BB962C8B-B14F-4D97-AF65-F5344CB8AC3E}">
        <p14:creationId xmlns:p14="http://schemas.microsoft.com/office/powerpoint/2010/main" val="385054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66334-EC92-C443-9E36-0459805A33BE}" type="slidenum">
              <a:rPr lang="en-US" smtClean="0"/>
              <a:pPr/>
              <a:t>12</a:t>
            </a:fld>
            <a:endParaRPr lang="en-US"/>
          </a:p>
        </p:txBody>
      </p:sp>
    </p:spTree>
    <p:extLst>
      <p:ext uri="{BB962C8B-B14F-4D97-AF65-F5344CB8AC3E}">
        <p14:creationId xmlns:p14="http://schemas.microsoft.com/office/powerpoint/2010/main" val="233407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Unless elsewhere</a:t>
            </a:r>
            <a:r>
              <a:rPr lang="en-US" baseline="0" dirty="0" smtClean="0"/>
              <a:t> provided for in the regulation an employer must ensure that a fall protection system is used when work is being done at a place where a fall of 3m (ten feet) or more exists or where a fall of less than 3m creates the risk of injury greater than if the worker was to fall 3m or more onto a flat surface.  The employer must also follow the hierarchy and cannot choose a lower level of control unless it is justifiably impracticable.</a:t>
            </a:r>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13</a:t>
            </a:fld>
            <a:endParaRPr lang="en-US"/>
          </a:p>
        </p:txBody>
      </p:sp>
    </p:spTree>
    <p:extLst>
      <p:ext uri="{BB962C8B-B14F-4D97-AF65-F5344CB8AC3E}">
        <p14:creationId xmlns:p14="http://schemas.microsoft.com/office/powerpoint/2010/main" val="2776703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14</a:t>
            </a:fld>
            <a:endParaRPr lang="en-US" dirty="0"/>
          </a:p>
        </p:txBody>
      </p:sp>
    </p:spTree>
    <p:extLst>
      <p:ext uri="{BB962C8B-B14F-4D97-AF65-F5344CB8AC3E}">
        <p14:creationId xmlns:p14="http://schemas.microsoft.com/office/powerpoint/2010/main" val="2482556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2150"/>
            <a:ext cx="4616450" cy="3463925"/>
          </a:xfrm>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WorkSafeBC has a number of resources to help workers and employers reduce the risk of MSIs.  </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latin typeface="Tahoma" panose="020B0604030504040204" pitchFamily="34" charset="0"/>
                <a:ea typeface="Tahoma" panose="020B0604030504040204" pitchFamily="34" charset="0"/>
                <a:cs typeface="Tahoma" panose="020B0604030504040204" pitchFamily="34" charset="0"/>
              </a:rPr>
              <a:t>WorksafeBC</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produces an Ergonomics E-news bi-annually –</a:t>
            </a:r>
            <a:r>
              <a:rPr lang="en-US" sz="1200" baseline="0" dirty="0">
                <a:latin typeface="Tahoma" panose="020B0604030504040204" pitchFamily="34" charset="0"/>
                <a:ea typeface="Tahoma" panose="020B0604030504040204" pitchFamily="34" charset="0"/>
                <a:cs typeface="Tahoma" panose="020B0604030504040204" pitchFamily="34" charset="0"/>
              </a:rPr>
              <a:t> a great source of information t</a:t>
            </a:r>
            <a:r>
              <a:rPr lang="en-US" sz="1200" dirty="0">
                <a:latin typeface="Tahoma" panose="020B0604030504040204" pitchFamily="34" charset="0"/>
                <a:ea typeface="Tahoma" panose="020B0604030504040204" pitchFamily="34" charset="0"/>
                <a:cs typeface="Tahoma" panose="020B0604030504040204" pitchFamily="34" charset="0"/>
              </a:rPr>
              <a:t>o both help get started and enhance your </a:t>
            </a:r>
            <a:r>
              <a:rPr lang="en-US" sz="1200" baseline="0" dirty="0">
                <a:latin typeface="Tahoma" panose="020B0604030504040204" pitchFamily="34" charset="0"/>
                <a:ea typeface="Tahoma" panose="020B0604030504040204" pitchFamily="34" charset="0"/>
                <a:cs typeface="Tahoma" panose="020B0604030504040204" pitchFamily="34" charset="0"/>
              </a:rPr>
              <a:t>MSIP efforts! You’ll find  tips and </a:t>
            </a:r>
            <a:r>
              <a:rPr lang="en-US" sz="1200" kern="1200" dirty="0">
                <a:solidFill>
                  <a:schemeClr val="tx1"/>
                </a:solidFill>
                <a:effectLst/>
                <a:latin typeface="+mn-lt"/>
                <a:ea typeface="+mn-ea"/>
                <a:cs typeface="+mn-cs"/>
              </a:rPr>
              <a:t>strategies to identify and control MSI risks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Also..the</a:t>
            </a:r>
            <a:r>
              <a:rPr lang="en-US" sz="1200" kern="1200" dirty="0">
                <a:solidFill>
                  <a:schemeClr val="tx1"/>
                </a:solidFill>
                <a:effectLst/>
                <a:latin typeface="+mn-lt"/>
                <a:ea typeface="+mn-ea"/>
                <a:cs typeface="+mn-cs"/>
              </a:rPr>
              <a:t> other resources we will send out following this webinar</a:t>
            </a:r>
            <a:endParaRPr lang="en-US" dirty="0"/>
          </a:p>
          <a:p>
            <a:pPr>
              <a:buClrTx/>
            </a:pPr>
            <a:r>
              <a:rPr lang="en-US" sz="1200" dirty="0">
                <a:latin typeface="Tahoma" panose="020B0604030504040204" pitchFamily="34" charset="0"/>
                <a:ea typeface="Tahoma" panose="020B0604030504040204" pitchFamily="34" charset="0"/>
                <a:cs typeface="Tahoma" panose="020B0604030504040204" pitchFamily="34" charset="0"/>
              </a:rPr>
              <a:t>[1]You’ll find this first booklet very helpful – most</a:t>
            </a:r>
            <a:r>
              <a:rPr lang="en-US" sz="1200" baseline="0" dirty="0">
                <a:latin typeface="Tahoma" panose="020B0604030504040204" pitchFamily="34" charset="0"/>
                <a:ea typeface="Tahoma" panose="020B0604030504040204" pitchFamily="34" charset="0"/>
                <a:cs typeface="Tahoma" panose="020B0604030504040204" pitchFamily="34" charset="0"/>
              </a:rPr>
              <a:t> of the information we shared today is in there – it’s useful to guide you through the steps and provide all the materials to help you get started with educating workers</a:t>
            </a:r>
          </a:p>
          <a:p>
            <a:pPr>
              <a:buClrTx/>
            </a:pPr>
            <a:r>
              <a:rPr lang="en-US" sz="1200" baseline="0" dirty="0">
                <a:latin typeface="Tahoma" panose="020B0604030504040204" pitchFamily="34" charset="0"/>
                <a:ea typeface="Tahoma" panose="020B0604030504040204" pitchFamily="34" charset="0"/>
                <a:cs typeface="Tahoma" panose="020B0604030504040204" pitchFamily="34" charset="0"/>
              </a:rPr>
              <a:t>[2] The second booklet is for employers and JCs and lists more information to help identify, assess and effectively control MSIs risk (with 6 pages of control options)</a:t>
            </a:r>
          </a:p>
          <a:p>
            <a:pPr>
              <a:buClrTx/>
            </a:pPr>
            <a:endParaRPr lang="en-US" sz="1200" baseline="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baseline="0" dirty="0">
                <a:latin typeface="Tahoma" panose="020B0604030504040204" pitchFamily="34" charset="0"/>
                <a:ea typeface="Tahoma" panose="020B0604030504040204" pitchFamily="34" charset="0"/>
                <a:cs typeface="Tahoma" panose="020B0604030504040204" pitchFamily="34" charset="0"/>
              </a:rPr>
              <a:t>[3] How to make the computer station fit you is an excellent resource also on our website and also helpful for home office settings</a:t>
            </a:r>
          </a:p>
          <a:p>
            <a:pPr>
              <a:buClrTx/>
            </a:pPr>
            <a:endParaRPr lang="en-US" sz="1200" baseline="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dirty="0">
                <a:latin typeface="Tahoma" panose="020B0604030504040204" pitchFamily="34" charset="0"/>
                <a:ea typeface="Tahoma" panose="020B0604030504040204" pitchFamily="34" charset="0"/>
                <a:cs typeface="Tahoma" panose="020B0604030504040204" pitchFamily="34" charset="0"/>
              </a:rPr>
              <a:t>[4] the Blue man video is a good refresher</a:t>
            </a:r>
            <a:r>
              <a:rPr lang="en-US" sz="1200" baseline="0" dirty="0">
                <a:latin typeface="Tahoma" panose="020B0604030504040204" pitchFamily="34" charset="0"/>
                <a:ea typeface="Tahoma" panose="020B0604030504040204" pitchFamily="34" charset="0"/>
                <a:cs typeface="Tahoma" panose="020B0604030504040204" pitchFamily="34" charset="0"/>
              </a:rPr>
              <a:t> on how to eliminate and reduce risks related to lifting</a:t>
            </a:r>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dirty="0">
                <a:latin typeface="Tahoma" panose="020B0604030504040204" pitchFamily="34" charset="0"/>
                <a:ea typeface="Tahoma" panose="020B0604030504040204" pitchFamily="34" charset="0"/>
                <a:cs typeface="Tahoma" panose="020B0604030504040204" pitchFamily="34" charset="0"/>
              </a:rPr>
              <a:t> </a:t>
            </a:r>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15</a:t>
            </a:fld>
            <a:endParaRPr lang="en-US" dirty="0"/>
          </a:p>
        </p:txBody>
      </p:sp>
    </p:spTree>
    <p:extLst>
      <p:ext uri="{BB962C8B-B14F-4D97-AF65-F5344CB8AC3E}">
        <p14:creationId xmlns:p14="http://schemas.microsoft.com/office/powerpoint/2010/main" val="3417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550 back-over incidents from 2001-2018</a:t>
            </a:r>
          </a:p>
          <a:p>
            <a:r>
              <a:rPr lang="en-US" dirty="0" smtClean="0"/>
              <a:t>16 fatalities </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Driving the serious injury rate in construction.  Looking to focus on workers who work in proximity to mobile equipment that is in motion and where the equipment is moving from one location to another.  RAU currently has a risk assessment project where we will be using their risk analysis to guide us in our focus for next year.  BIA review of the injury data identifies includes a focus on struck-by injuries relating to equipment and machinery in their recommendation for our CHRS. </a:t>
            </a: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16</a:t>
            </a:fld>
            <a:endParaRPr lang="en-US" dirty="0"/>
          </a:p>
        </p:txBody>
      </p:sp>
    </p:spTree>
    <p:extLst>
      <p:ext uri="{BB962C8B-B14F-4D97-AF65-F5344CB8AC3E}">
        <p14:creationId xmlns:p14="http://schemas.microsoft.com/office/powerpoint/2010/main" val="53531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spcAft>
                <a:spcPts val="900"/>
              </a:spcAft>
              <a:buClr>
                <a:srgbClr val="F8991D"/>
              </a:buClr>
              <a:defRPr/>
            </a:pPr>
            <a:r>
              <a:rPr lang="en-US" sz="1200" b="1" dirty="0" smtClean="0">
                <a:solidFill>
                  <a:srgbClr val="404040"/>
                </a:solidFill>
              </a:rPr>
              <a:t>Raise awareness of the dangers caused by mobile equipment operated in proximity to workers in the construction workplace</a:t>
            </a:r>
          </a:p>
          <a:p>
            <a:pPr>
              <a:spcBef>
                <a:spcPts val="900"/>
              </a:spcBef>
              <a:spcAft>
                <a:spcPts val="900"/>
              </a:spcAft>
              <a:buClr>
                <a:srgbClr val="F8991D"/>
              </a:buClr>
              <a:defRPr/>
            </a:pPr>
            <a:endParaRPr lang="en-US" sz="1200" b="1" dirty="0" smtClean="0">
              <a:solidFill>
                <a:srgbClr val="404040"/>
              </a:solidFill>
            </a:endParaRPr>
          </a:p>
          <a:p>
            <a:pPr>
              <a:spcBef>
                <a:spcPts val="900"/>
              </a:spcBef>
              <a:spcAft>
                <a:spcPts val="900"/>
              </a:spcAft>
              <a:buClr>
                <a:srgbClr val="F8991D"/>
              </a:buClr>
              <a:defRPr/>
            </a:pPr>
            <a:r>
              <a:rPr lang="en-US" sz="1200" b="1" dirty="0" smtClean="0">
                <a:solidFill>
                  <a:srgbClr val="404040"/>
                </a:solidFill>
              </a:rPr>
              <a:t>Develop tools for industry to assess the risk and identify hierarchy of controls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Struck-by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Struck-by injuries continue to drive the serious injury rate in construction and currently surpasses falls from elevation in the number of injury claims.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WorkSafeBC injury statistics have identified 550 back-over incidents from 2001 to 2018.  Among these incidents, 16 workers died when they were pinned, struck or rolled over by the mobile equipment or vehicles while they were reversing.  The hazard involves workers working in proximity to mobile equipment while it is in motion and when effective control measures have not been implemented by applying the hierarchy of controls.  There are multiple contributing factors that lead to serious struck-by injuries, such as, dynamic environment, congested work areas where workers are carrying out work activities that overlap with mobile equipment, multiple employers, types of mobile equipment, etc.  Some of the most common contributing causes to struck-by incidents are work tasks being performed in proximity to mobile equipment, warning signals that are not available or ineffective and large vehicle blind spots.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have a new information bulletin on reducing the risk of workers being struck-by vehicles or mobile equipment:</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3"/>
              </a:rPr>
              <a:t>Reducing the risk of workers being struck by vehicles or mobile equipment | WorkSafeBC</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We also are working on the final edits of a new employer resource guide and template on assessing the hazards relating to struck by incidents and pedestrian workers and identifying effective controls.  We hope to have this guide and template published by the end of Q1 2022.</a:t>
            </a:r>
          </a:p>
          <a:p>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17</a:t>
            </a:fld>
            <a:endParaRPr lang="en-US" dirty="0"/>
          </a:p>
        </p:txBody>
      </p:sp>
    </p:spTree>
    <p:extLst>
      <p:ext uri="{BB962C8B-B14F-4D97-AF65-F5344CB8AC3E}">
        <p14:creationId xmlns:p14="http://schemas.microsoft.com/office/powerpoint/2010/main" val="120294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WorkSafeBC Prevention Officers will be conducting workplace inspections that will look at how employers and Prime Contractors are effectively preventing struck-by injuries.  These inspections will take a risk based approach that will look at employer’s and worker’s knowledge of the hazards and risks.  In addition, officers will be assessing employer’s risk assessments and controls.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objectives of the struck-by risk focus: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1.   Increase awareness, understanding and knowledge in the construction industry on how to effectively prevent struck-by injuries relating to workers carrying out work tasks in proximity to mobile equipment.</a:t>
            </a:r>
          </a:p>
          <a:p>
            <a:r>
              <a:rPr lang="en-CA" sz="1200" kern="1200" dirty="0" smtClean="0">
                <a:solidFill>
                  <a:schemeClr val="tx1"/>
                </a:solidFill>
                <a:effectLst/>
                <a:latin typeface="+mn-lt"/>
                <a:ea typeface="+mn-ea"/>
                <a:cs typeface="+mn-cs"/>
              </a:rPr>
              <a:t>2.   Ensure a consistent level of knowledge amongst WSBC Prevention Officers – officers will be reviewing employer’s risk assessments and the employer’s application of the hierarchy of controls to reduce this risk.  Assisting employers and workers on identifying the hazards and providing education and consultation will be a large focus this year to ensure employers and workers understand the risk and are implementing effective controls.</a:t>
            </a:r>
          </a:p>
          <a:p>
            <a:r>
              <a:rPr lang="en-CA" sz="1200" kern="1200" dirty="0" smtClean="0">
                <a:solidFill>
                  <a:schemeClr val="tx1"/>
                </a:solidFill>
                <a:effectLst/>
                <a:latin typeface="+mn-lt"/>
                <a:ea typeface="+mn-ea"/>
                <a:cs typeface="+mn-cs"/>
              </a:rPr>
              <a:t>3.   We will further analyze the risk data and gather input from employers and workers in the construction industry on better understanding the problem relating to struck-by injuries. </a:t>
            </a:r>
          </a:p>
          <a:p>
            <a:r>
              <a:rPr lang="en-US" sz="1200" kern="1200" dirty="0" smtClean="0">
                <a:solidFill>
                  <a:schemeClr val="tx1"/>
                </a:solidFill>
                <a:effectLst/>
                <a:latin typeface="+mn-lt"/>
                <a:ea typeface="+mn-ea"/>
                <a:cs typeface="+mn-cs"/>
              </a:rPr>
              <a:t>We know that working in proximity to ME often results from the dynamic work environment, congested sites where there is a high prevalence of workers overlapping with ME, and multiple contractors on site. The types of tasks being performed by vehicle operators and pedestrians, workers as well as the vehicle including availability of warning signals, blind spots, etc., and human performance factors such as lines of sight, focus of attention, etc. need to be assessed.</a:t>
            </a:r>
            <a:endParaRPr lang="en-CA" sz="1200" kern="1200" dirty="0" smtClean="0">
              <a:solidFill>
                <a:schemeClr val="tx1"/>
              </a:solidFill>
              <a:effectLst/>
              <a:latin typeface="+mn-lt"/>
              <a:ea typeface="+mn-ea"/>
              <a:cs typeface="+mn-cs"/>
            </a:endParaRPr>
          </a:p>
          <a:p>
            <a:pPr rtl="0"/>
            <a:endParaRPr lang="en-US" dirty="0" smtClean="0"/>
          </a:p>
        </p:txBody>
      </p:sp>
      <p:sp>
        <p:nvSpPr>
          <p:cNvPr id="4" name="Slide Number Placeholder 3"/>
          <p:cNvSpPr>
            <a:spLocks noGrp="1"/>
          </p:cNvSpPr>
          <p:nvPr>
            <p:ph type="sldNum" sz="quarter" idx="10"/>
          </p:nvPr>
        </p:nvSpPr>
        <p:spPr/>
        <p:txBody>
          <a:bodyPr/>
          <a:lstStyle/>
          <a:p>
            <a:fld id="{E5266334-EC92-C443-9E36-0459805A33BE}" type="slidenum">
              <a:rPr lang="en-US" smtClean="0"/>
              <a:pPr/>
              <a:t>18</a:t>
            </a:fld>
            <a:endParaRPr lang="en-US" dirty="0"/>
          </a:p>
        </p:txBody>
      </p:sp>
    </p:spTree>
    <p:extLst>
      <p:ext uri="{BB962C8B-B14F-4D97-AF65-F5344CB8AC3E}">
        <p14:creationId xmlns:p14="http://schemas.microsoft.com/office/powerpoint/2010/main" val="1318460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listening</a:t>
            </a:r>
            <a:r>
              <a:rPr lang="en-US" baseline="0" dirty="0" smtClean="0"/>
              <a:t> may already be familiar with </a:t>
            </a:r>
            <a:r>
              <a:rPr lang="en-US" dirty="0" smtClean="0"/>
              <a:t>The Hierarchy of Controls </a:t>
            </a:r>
          </a:p>
          <a:p>
            <a:endParaRPr lang="en-US" dirty="0" smtClean="0"/>
          </a:p>
          <a:p>
            <a:r>
              <a:rPr lang="en-US" dirty="0" smtClean="0"/>
              <a:t>The most effective controls are at the top and include the best protections for all workers then it moves to less effective controls down to PPE being the least</a:t>
            </a:r>
            <a:r>
              <a:rPr lang="en-US" baseline="0" dirty="0" smtClean="0"/>
              <a:t> effective and requiring the highest level of supervision</a:t>
            </a:r>
            <a:r>
              <a:rPr lang="en-US" dirty="0" smtClean="0"/>
              <a:t>. The six categories are shown:</a:t>
            </a:r>
          </a:p>
          <a:p>
            <a:endParaRPr lang="en-US" b="1" dirty="0" smtClean="0"/>
          </a:p>
          <a:p>
            <a:r>
              <a:rPr lang="en-US" b="1" dirty="0" smtClean="0"/>
              <a:t>Explain and point to examples on the alert</a:t>
            </a:r>
            <a:r>
              <a:rPr lang="en-US" b="1" baseline="0" dirty="0" smtClean="0"/>
              <a:t> </a:t>
            </a:r>
            <a:r>
              <a:rPr lang="en-US" b="1" u="sng" baseline="0" dirty="0" smtClean="0"/>
              <a:t>in chat</a:t>
            </a:r>
            <a:endParaRPr lang="en-US" b="1" u="sng" dirty="0" smtClean="0"/>
          </a:p>
          <a:p>
            <a:r>
              <a:rPr lang="en-US" b="1" dirty="0" smtClean="0"/>
              <a:t>Elimination</a:t>
            </a:r>
            <a:r>
              <a:rPr lang="en-US" dirty="0" smtClean="0"/>
              <a:t>: Removing the hazard entirely or separate workers from a hazard</a:t>
            </a:r>
          </a:p>
          <a:p>
            <a:r>
              <a:rPr lang="en-US" b="1" dirty="0" smtClean="0"/>
              <a:t>Substitution</a:t>
            </a:r>
            <a:r>
              <a:rPr lang="en-US" dirty="0" smtClean="0"/>
              <a:t>: Replacing a severe hazard with a less severe one</a:t>
            </a:r>
          </a:p>
          <a:p>
            <a:r>
              <a:rPr lang="en-US" b="1" dirty="0" smtClean="0"/>
              <a:t>Engineering Controls</a:t>
            </a:r>
            <a:r>
              <a:rPr lang="en-US" dirty="0" smtClean="0"/>
              <a:t>: Replacing equipment or changing the work environment, using technology and/or</a:t>
            </a:r>
            <a:r>
              <a:rPr lang="en-US" baseline="0" dirty="0" smtClean="0"/>
              <a:t> equipment </a:t>
            </a:r>
            <a:r>
              <a:rPr lang="en-US" dirty="0" smtClean="0"/>
              <a:t>to</a:t>
            </a:r>
            <a:r>
              <a:rPr lang="en-US" baseline="0" dirty="0" smtClean="0"/>
              <a:t> protect workers</a:t>
            </a:r>
            <a:endParaRPr lang="en-US" dirty="0" smtClean="0"/>
          </a:p>
          <a:p>
            <a:r>
              <a:rPr lang="en-US" b="1" dirty="0" smtClean="0"/>
              <a:t>Awareness</a:t>
            </a:r>
            <a:r>
              <a:rPr lang="en-US" dirty="0" smtClean="0"/>
              <a:t>: may include signs, information,</a:t>
            </a:r>
            <a:r>
              <a:rPr lang="en-US" baseline="0" dirty="0" smtClean="0"/>
              <a:t> alarms, etc. to bring attention to a hazard</a:t>
            </a:r>
          </a:p>
          <a:p>
            <a:r>
              <a:rPr lang="en-US" b="1" dirty="0" smtClean="0"/>
              <a:t>Administrative Controls</a:t>
            </a:r>
            <a:r>
              <a:rPr lang="en-US" dirty="0" smtClean="0"/>
              <a:t>: could include Developing formal procedures and processes. Also educating workers on the hazards </a:t>
            </a:r>
          </a:p>
          <a:p>
            <a:r>
              <a:rPr lang="en-US" b="1" dirty="0" smtClean="0"/>
              <a:t>Personal Protective Equipment</a:t>
            </a:r>
            <a:r>
              <a:rPr lang="en-US" dirty="0" smtClean="0"/>
              <a:t>: Equipping workers with clothing,</a:t>
            </a:r>
            <a:r>
              <a:rPr lang="en-US" baseline="0" dirty="0" smtClean="0"/>
              <a:t> lapel badges</a:t>
            </a:r>
            <a:r>
              <a:rPr lang="en-US" dirty="0" smtClean="0"/>
              <a:t> </a:t>
            </a:r>
          </a:p>
          <a:p>
            <a:pPr rtl="0"/>
            <a:endParaRPr lang="en-US" dirty="0" smtClean="0"/>
          </a:p>
        </p:txBody>
      </p:sp>
      <p:sp>
        <p:nvSpPr>
          <p:cNvPr id="4" name="Slide Number Placeholder 3"/>
          <p:cNvSpPr>
            <a:spLocks noGrp="1"/>
          </p:cNvSpPr>
          <p:nvPr>
            <p:ph type="sldNum" sz="quarter" idx="10"/>
          </p:nvPr>
        </p:nvSpPr>
        <p:spPr/>
        <p:txBody>
          <a:bodyPr/>
          <a:lstStyle/>
          <a:p>
            <a:fld id="{E5266334-EC92-C443-9E36-0459805A33BE}" type="slidenum">
              <a:rPr lang="en-US" smtClean="0"/>
              <a:pPr/>
              <a:t>19</a:t>
            </a:fld>
            <a:endParaRPr lang="en-US" dirty="0"/>
          </a:p>
        </p:txBody>
      </p:sp>
    </p:spTree>
    <p:extLst>
      <p:ext uri="{BB962C8B-B14F-4D97-AF65-F5344CB8AC3E}">
        <p14:creationId xmlns:p14="http://schemas.microsoft.com/office/powerpoint/2010/main" val="411777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2018 to 2020 Construction High</a:t>
            </a:r>
            <a:r>
              <a:rPr lang="en-US" baseline="0" dirty="0" smtClean="0"/>
              <a:t> Risk Strategy (CHRS) was developed due to address the following problem areas in the construction industry:</a:t>
            </a:r>
          </a:p>
          <a:p>
            <a:endParaRPr lang="en-US" baseline="0" dirty="0" smtClean="0"/>
          </a:p>
          <a:p>
            <a:pPr marL="173370" indent="-173370">
              <a:buFont typeface="Arial" panose="020B0604020202020204" pitchFamily="34" charset="0"/>
              <a:buChar char="•"/>
            </a:pPr>
            <a:r>
              <a:rPr lang="en-US" baseline="0" dirty="0" smtClean="0"/>
              <a:t>Inadequate planning and oversight by Prime Contractors on multi-employer worksites</a:t>
            </a:r>
          </a:p>
          <a:p>
            <a:pPr marL="173370" indent="-173370">
              <a:buFont typeface="Arial" panose="020B0604020202020204" pitchFamily="34" charset="0"/>
              <a:buChar char="•"/>
            </a:pPr>
            <a:r>
              <a:rPr lang="en-US" baseline="0" dirty="0" smtClean="0"/>
              <a:t>Inadequate process or system in place for managing health and safety on multi-employer worksites by Prime Contractors</a:t>
            </a:r>
          </a:p>
          <a:p>
            <a:pPr marL="173370" indent="-173370">
              <a:buFont typeface="Arial" panose="020B0604020202020204" pitchFamily="34" charset="0"/>
              <a:buChar char="•"/>
            </a:pPr>
            <a:r>
              <a:rPr lang="en-US" baseline="0" dirty="0" smtClean="0"/>
              <a:t>Inadequate supervision</a:t>
            </a:r>
          </a:p>
          <a:p>
            <a:pPr marL="173370" indent="-173370">
              <a:buFont typeface="Arial" panose="020B0604020202020204" pitchFamily="34" charset="0"/>
              <a:buChar char="•"/>
            </a:pPr>
            <a:r>
              <a:rPr lang="en-US" baseline="0" dirty="0" smtClean="0"/>
              <a:t>Falls from elevation and struck-by mechanism of injury continuing to drive the serious injury rate</a:t>
            </a:r>
          </a:p>
          <a:p>
            <a:pPr marL="173370" indent="-173370">
              <a:buFont typeface="Arial" panose="020B0604020202020204" pitchFamily="34" charset="0"/>
              <a:buChar char="•"/>
            </a:pPr>
            <a:r>
              <a:rPr lang="en-US" baseline="0" dirty="0" smtClean="0"/>
              <a:t>Contact with electricity continues to result in serious workplace injuries and death and has the potential for multiple worker serious injuries and </a:t>
            </a:r>
            <a:r>
              <a:rPr lang="en-US" baseline="0" dirty="0" err="1" smtClean="0"/>
              <a:t>fatals</a:t>
            </a:r>
            <a:r>
              <a:rPr lang="en-US" baseline="0" dirty="0" smtClean="0"/>
              <a:t> in a single incident</a:t>
            </a:r>
          </a:p>
          <a:p>
            <a:pPr marL="0" indent="0">
              <a:buFont typeface="Arial" panose="020B0604020202020204" pitchFamily="34" charset="0"/>
              <a:buNone/>
            </a:pPr>
            <a:endParaRPr lang="en-CA" dirty="0" smtClean="0"/>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2</a:t>
            </a:fld>
            <a:endParaRPr lang="en-US" dirty="0"/>
          </a:p>
        </p:txBody>
      </p:sp>
    </p:spTree>
    <p:extLst>
      <p:ext uri="{BB962C8B-B14F-4D97-AF65-F5344CB8AC3E}">
        <p14:creationId xmlns:p14="http://schemas.microsoft.com/office/powerpoint/2010/main" val="3210049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Separating</a:t>
            </a:r>
            <a:r>
              <a:rPr lang="en-US" sz="1200" kern="1200" baseline="0" dirty="0" smtClean="0">
                <a:solidFill>
                  <a:schemeClr val="tx1"/>
                </a:solidFill>
                <a:effectLst/>
                <a:latin typeface="+mn-lt"/>
                <a:ea typeface="ＭＳ Ｐゴシック" charset="-128"/>
                <a:cs typeface="ＭＳ Ｐゴシック" charset="-128"/>
              </a:rPr>
              <a:t> foot and mobile equipment traffic is not only </a:t>
            </a:r>
            <a:r>
              <a:rPr lang="en-US" sz="1200" kern="1200" dirty="0" smtClean="0">
                <a:solidFill>
                  <a:schemeClr val="tx1"/>
                </a:solidFill>
                <a:effectLst/>
                <a:latin typeface="+mn-lt"/>
                <a:ea typeface="ＭＳ Ｐゴシック" charset="-128"/>
                <a:cs typeface="ＭＳ Ｐゴシック" charset="-128"/>
              </a:rPr>
              <a:t>extremely important</a:t>
            </a:r>
            <a:r>
              <a:rPr lang="en-US" sz="1200" kern="1200" baseline="0" dirty="0" smtClean="0">
                <a:solidFill>
                  <a:schemeClr val="tx1"/>
                </a:solidFill>
                <a:effectLst/>
                <a:latin typeface="+mn-lt"/>
                <a:ea typeface="ＭＳ Ｐゴシック" charset="-128"/>
                <a:cs typeface="ＭＳ Ｐゴシック" charset="-128"/>
              </a:rPr>
              <a:t> but required by Regulation 16.43</a:t>
            </a:r>
            <a:endParaRPr lang="en-US" sz="1200" kern="1200" dirty="0" smtClean="0">
              <a:solidFill>
                <a:schemeClr val="tx1"/>
              </a:solidFill>
              <a:effectLst/>
              <a:latin typeface="+mn-lt"/>
              <a:ea typeface="ＭＳ Ｐゴシック" charset="-128"/>
              <a:cs typeface="ＭＳ Ｐゴシック" charset="-128"/>
            </a:endParaRP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The biggest thing you can do to help reduce struck-by incidents is finding ways to make sure that vehicles are never driving in areas where people may be walking. </a:t>
            </a:r>
          </a:p>
          <a:p>
            <a:r>
              <a:rPr lang="en-US" sz="1200" kern="1200" dirty="0" smtClean="0">
                <a:solidFill>
                  <a:schemeClr val="tx1"/>
                </a:solidFill>
                <a:effectLst/>
                <a:latin typeface="+mn-lt"/>
                <a:ea typeface="ＭＳ Ｐゴシック" charset="-128"/>
                <a:cs typeface="ＭＳ Ｐゴシック" charset="-128"/>
              </a:rPr>
              <a:t>Pause</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When it is not possible, limiting the locations where both people and vehicles are as much as possible can be helpful.</a:t>
            </a:r>
            <a:endParaRPr lang="en-CA" dirty="0" smtClean="0"/>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20</a:t>
            </a:fld>
            <a:endParaRPr lang="en-US" dirty="0"/>
          </a:p>
        </p:txBody>
      </p:sp>
    </p:spTree>
    <p:extLst>
      <p:ext uri="{BB962C8B-B14F-4D97-AF65-F5344CB8AC3E}">
        <p14:creationId xmlns:p14="http://schemas.microsoft.com/office/powerpoint/2010/main" val="407342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2150"/>
            <a:ext cx="4616450" cy="3463925"/>
          </a:xfrm>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WorkSafeBC has a number of resources to help workers and employers reduce the risk of MSIs.  </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latin typeface="Tahoma" panose="020B0604030504040204" pitchFamily="34" charset="0"/>
                <a:ea typeface="Tahoma" panose="020B0604030504040204" pitchFamily="34" charset="0"/>
                <a:cs typeface="Tahoma" panose="020B0604030504040204" pitchFamily="34" charset="0"/>
              </a:rPr>
              <a:t>WorksafeBC</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produces an Ergonomics E-news bi-annually –</a:t>
            </a:r>
            <a:r>
              <a:rPr lang="en-US" sz="1200" baseline="0" dirty="0">
                <a:latin typeface="Tahoma" panose="020B0604030504040204" pitchFamily="34" charset="0"/>
                <a:ea typeface="Tahoma" panose="020B0604030504040204" pitchFamily="34" charset="0"/>
                <a:cs typeface="Tahoma" panose="020B0604030504040204" pitchFamily="34" charset="0"/>
              </a:rPr>
              <a:t> a great source of information t</a:t>
            </a:r>
            <a:r>
              <a:rPr lang="en-US" sz="1200" dirty="0">
                <a:latin typeface="Tahoma" panose="020B0604030504040204" pitchFamily="34" charset="0"/>
                <a:ea typeface="Tahoma" panose="020B0604030504040204" pitchFamily="34" charset="0"/>
                <a:cs typeface="Tahoma" panose="020B0604030504040204" pitchFamily="34" charset="0"/>
              </a:rPr>
              <a:t>o both help get started and enhance your </a:t>
            </a:r>
            <a:r>
              <a:rPr lang="en-US" sz="1200" baseline="0" dirty="0">
                <a:latin typeface="Tahoma" panose="020B0604030504040204" pitchFamily="34" charset="0"/>
                <a:ea typeface="Tahoma" panose="020B0604030504040204" pitchFamily="34" charset="0"/>
                <a:cs typeface="Tahoma" panose="020B0604030504040204" pitchFamily="34" charset="0"/>
              </a:rPr>
              <a:t>MSIP efforts! You’ll find  tips and </a:t>
            </a:r>
            <a:r>
              <a:rPr lang="en-US" sz="1200" kern="1200" dirty="0">
                <a:solidFill>
                  <a:schemeClr val="tx1"/>
                </a:solidFill>
                <a:effectLst/>
                <a:latin typeface="+mn-lt"/>
                <a:ea typeface="+mn-ea"/>
                <a:cs typeface="+mn-cs"/>
              </a:rPr>
              <a:t>strategies to identify and control MSI risks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Also..the</a:t>
            </a:r>
            <a:r>
              <a:rPr lang="en-US" sz="1200" kern="1200" dirty="0">
                <a:solidFill>
                  <a:schemeClr val="tx1"/>
                </a:solidFill>
                <a:effectLst/>
                <a:latin typeface="+mn-lt"/>
                <a:ea typeface="+mn-ea"/>
                <a:cs typeface="+mn-cs"/>
              </a:rPr>
              <a:t> other resources we will send out following this webinar</a:t>
            </a:r>
            <a:endParaRPr lang="en-US" dirty="0"/>
          </a:p>
          <a:p>
            <a:pPr>
              <a:buClrTx/>
            </a:pPr>
            <a:r>
              <a:rPr lang="en-US" sz="1200" dirty="0">
                <a:latin typeface="Tahoma" panose="020B0604030504040204" pitchFamily="34" charset="0"/>
                <a:ea typeface="Tahoma" panose="020B0604030504040204" pitchFamily="34" charset="0"/>
                <a:cs typeface="Tahoma" panose="020B0604030504040204" pitchFamily="34" charset="0"/>
              </a:rPr>
              <a:t>[1]You’ll find this first booklet very helpful – most</a:t>
            </a:r>
            <a:r>
              <a:rPr lang="en-US" sz="1200" baseline="0" dirty="0">
                <a:latin typeface="Tahoma" panose="020B0604030504040204" pitchFamily="34" charset="0"/>
                <a:ea typeface="Tahoma" panose="020B0604030504040204" pitchFamily="34" charset="0"/>
                <a:cs typeface="Tahoma" panose="020B0604030504040204" pitchFamily="34" charset="0"/>
              </a:rPr>
              <a:t> of the information we shared today is in there – it’s useful to guide you through the steps and provide all the materials to help you get started with educating workers</a:t>
            </a:r>
          </a:p>
          <a:p>
            <a:pPr>
              <a:buClrTx/>
            </a:pPr>
            <a:r>
              <a:rPr lang="en-US" sz="1200" baseline="0" dirty="0">
                <a:latin typeface="Tahoma" panose="020B0604030504040204" pitchFamily="34" charset="0"/>
                <a:ea typeface="Tahoma" panose="020B0604030504040204" pitchFamily="34" charset="0"/>
                <a:cs typeface="Tahoma" panose="020B0604030504040204" pitchFamily="34" charset="0"/>
              </a:rPr>
              <a:t>[2] The second booklet is for employers and JCs and lists more information to help identify, assess and effectively control MSIs risk (with 6 pages of control options)</a:t>
            </a:r>
          </a:p>
          <a:p>
            <a:pPr>
              <a:buClrTx/>
            </a:pPr>
            <a:endParaRPr lang="en-US" sz="1200" baseline="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baseline="0" dirty="0">
                <a:latin typeface="Tahoma" panose="020B0604030504040204" pitchFamily="34" charset="0"/>
                <a:ea typeface="Tahoma" panose="020B0604030504040204" pitchFamily="34" charset="0"/>
                <a:cs typeface="Tahoma" panose="020B0604030504040204" pitchFamily="34" charset="0"/>
              </a:rPr>
              <a:t>[3] How to make the computer station fit you is an excellent resource also on our website and also helpful for home office settings</a:t>
            </a:r>
          </a:p>
          <a:p>
            <a:pPr>
              <a:buClrTx/>
            </a:pPr>
            <a:endParaRPr lang="en-US" sz="1200" baseline="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dirty="0">
                <a:latin typeface="Tahoma" panose="020B0604030504040204" pitchFamily="34" charset="0"/>
                <a:ea typeface="Tahoma" panose="020B0604030504040204" pitchFamily="34" charset="0"/>
                <a:cs typeface="Tahoma" panose="020B0604030504040204" pitchFamily="34" charset="0"/>
              </a:rPr>
              <a:t>[4] the Blue man video is a good refresher</a:t>
            </a:r>
            <a:r>
              <a:rPr lang="en-US" sz="1200" baseline="0" dirty="0">
                <a:latin typeface="Tahoma" panose="020B0604030504040204" pitchFamily="34" charset="0"/>
                <a:ea typeface="Tahoma" panose="020B0604030504040204" pitchFamily="34" charset="0"/>
                <a:cs typeface="Tahoma" panose="020B0604030504040204" pitchFamily="34" charset="0"/>
              </a:rPr>
              <a:t> on how to eliminate and reduce risks related to lifting</a:t>
            </a:r>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dirty="0">
                <a:latin typeface="Tahoma" panose="020B0604030504040204" pitchFamily="34" charset="0"/>
                <a:ea typeface="Tahoma" panose="020B0604030504040204" pitchFamily="34" charset="0"/>
                <a:cs typeface="Tahoma" panose="020B0604030504040204" pitchFamily="34" charset="0"/>
              </a:rPr>
              <a:t> </a:t>
            </a:r>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21</a:t>
            </a:fld>
            <a:endParaRPr lang="en-US" dirty="0"/>
          </a:p>
        </p:txBody>
      </p:sp>
    </p:spTree>
    <p:extLst>
      <p:ext uri="{BB962C8B-B14F-4D97-AF65-F5344CB8AC3E}">
        <p14:creationId xmlns:p14="http://schemas.microsoft.com/office/powerpoint/2010/main" val="875098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Catastrophic risk and risk of serious injury is high</a:t>
            </a:r>
          </a:p>
          <a:p>
            <a:r>
              <a:rPr lang="en-US" sz="1200" kern="1200" dirty="0" smtClean="0">
                <a:solidFill>
                  <a:schemeClr val="tx1"/>
                </a:solidFill>
                <a:effectLst/>
                <a:latin typeface="+mn-lt"/>
                <a:ea typeface="+mn-ea"/>
                <a:cs typeface="+mn-cs"/>
              </a:rPr>
              <a:t>Part of the 2018-2020 CHRS where we started our focus this year in 2020 with phase 1.  We will continue our focus going into 2021 with phase 2 of our focus which will be mainly be education and consultation and outreach with the support of CES.</a:t>
            </a: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22</a:t>
            </a:fld>
            <a:endParaRPr lang="en-US" dirty="0"/>
          </a:p>
        </p:txBody>
      </p:sp>
    </p:spTree>
    <p:extLst>
      <p:ext uri="{BB962C8B-B14F-4D97-AF65-F5344CB8AC3E}">
        <p14:creationId xmlns:p14="http://schemas.microsoft.com/office/powerpoint/2010/main" val="617245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Working close to High Voltage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Exposure to high voltage power lines is an identified high risk work activity, and the hierarchy of controls are meant to provide the highest level of protection to workers that is practicable for the worksite.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stakeholders involved in the selection of a control method, and some controls in the hierarchy may not be available on projects where time and costs have not been considered at the planning stages. Involving all relevant stakeholders in the early stages of the project is critical to allowing the appropriate control to be selected in the hierarchy of controls.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completed an external stakeholder bowtie analysis last fall to better understand the risk and how effective controls can be implemented.</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kicked off a media campaign last fall “Plan for Ten” to increase the knowledge and awareness of the risk of high voltage and how to plan work around high-voltage to prevent worker and equipment contact with high voltage.  This campaign organized WSBC’s resources in one location to assist employers and worker in their planning and applying the hierarchy of controls.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23</a:t>
            </a:fld>
            <a:endParaRPr lang="en-US" dirty="0"/>
          </a:p>
        </p:txBody>
      </p:sp>
    </p:spTree>
    <p:extLst>
      <p:ext uri="{BB962C8B-B14F-4D97-AF65-F5344CB8AC3E}">
        <p14:creationId xmlns:p14="http://schemas.microsoft.com/office/powerpoint/2010/main" val="3539166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mn-lt"/>
                <a:ea typeface="+mn-ea"/>
                <a:cs typeface="+mn-cs"/>
              </a:rPr>
              <a:t>30M33 </a:t>
            </a:r>
            <a:r>
              <a:rPr lang="en-CA" sz="1200" b="1" u="sng" kern="1200" dirty="0" smtClean="0">
                <a:solidFill>
                  <a:schemeClr val="tx1"/>
                </a:solidFill>
                <a:effectLst/>
                <a:latin typeface="+mn-lt"/>
                <a:ea typeface="+mn-ea"/>
                <a:cs typeface="+mn-cs"/>
              </a:rPr>
              <a:t>KEYS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Acts as a record of discussion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Job Task</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Hierarchy more clearly specified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Clearly defined scope of work</a:t>
            </a:r>
          </a:p>
          <a:p>
            <a:pPr rtl="0"/>
            <a:endParaRPr lang="en-US" dirty="0" smtClean="0"/>
          </a:p>
        </p:txBody>
      </p:sp>
      <p:sp>
        <p:nvSpPr>
          <p:cNvPr id="4" name="Slide Number Placeholder 3"/>
          <p:cNvSpPr>
            <a:spLocks noGrp="1"/>
          </p:cNvSpPr>
          <p:nvPr>
            <p:ph type="sldNum" sz="quarter" idx="10"/>
          </p:nvPr>
        </p:nvSpPr>
        <p:spPr/>
        <p:txBody>
          <a:bodyPr/>
          <a:lstStyle/>
          <a:p>
            <a:fld id="{E5266334-EC92-C443-9E36-0459805A33BE}" type="slidenum">
              <a:rPr lang="en-US" smtClean="0"/>
              <a:pPr/>
              <a:t>24</a:t>
            </a:fld>
            <a:endParaRPr lang="en-US" dirty="0"/>
          </a:p>
        </p:txBody>
      </p:sp>
    </p:spTree>
    <p:extLst>
      <p:ext uri="{BB962C8B-B14F-4D97-AF65-F5344CB8AC3E}">
        <p14:creationId xmlns:p14="http://schemas.microsoft.com/office/powerpoint/2010/main" val="1347259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6013" y="277813"/>
            <a:ext cx="2535237" cy="1901825"/>
          </a:xfrm>
        </p:spPr>
      </p:sp>
      <p:sp>
        <p:nvSpPr>
          <p:cNvPr id="3" name="Notes Placeholder 2"/>
          <p:cNvSpPr>
            <a:spLocks noGrp="1"/>
          </p:cNvSpPr>
          <p:nvPr>
            <p:ph type="body" idx="1"/>
          </p:nvPr>
        </p:nvSpPr>
        <p:spPr>
          <a:xfrm>
            <a:off x="730542" y="2299496"/>
            <a:ext cx="5844322" cy="7230491"/>
          </a:xfrm>
        </p:spPr>
        <p:txBody>
          <a:bodyPr>
            <a:noAutofit/>
          </a:bodyPr>
          <a:lstStyle/>
          <a:p>
            <a:r>
              <a:rPr lang="en-US" sz="1200" i="1" dirty="0" smtClean="0"/>
              <a:t>High voltage </a:t>
            </a:r>
            <a:r>
              <a:rPr lang="en-US" sz="1200" dirty="0" smtClean="0"/>
              <a:t>means a potential difference (voltage) of more than 750 volts between conductors or between a conductor and ground</a:t>
            </a:r>
          </a:p>
          <a:p>
            <a:pPr marL="0" indent="0">
              <a:buFont typeface="Arial" panose="020B0604020202020204" pitchFamily="34" charset="0"/>
              <a:buNone/>
            </a:pPr>
            <a:r>
              <a:rPr lang="en-GB" sz="1200" dirty="0" smtClean="0"/>
              <a:t>Low voltage means 31-750</a:t>
            </a:r>
            <a:r>
              <a:rPr lang="en-GB" sz="1200" baseline="0" dirty="0" smtClean="0"/>
              <a:t> volts</a:t>
            </a:r>
          </a:p>
          <a:p>
            <a:pPr marL="0" indent="0">
              <a:buFont typeface="Arial" panose="020B0604020202020204" pitchFamily="34" charset="0"/>
              <a:buNone/>
            </a:pPr>
            <a:endParaRPr lang="en-GB" sz="1200" baseline="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cs typeface="Arial" pitchFamily="34" charset="0"/>
              </a:rPr>
              <a:t>Generally</a:t>
            </a:r>
            <a:r>
              <a:rPr lang="en-US" sz="1200" baseline="0" dirty="0" smtClean="0">
                <a:cs typeface="Arial" pitchFamily="34" charset="0"/>
              </a:rPr>
              <a:t> if they have transforms (think garbage cans) they are going to be high voltage </a:t>
            </a:r>
            <a:endParaRPr lang="en-US" sz="1200" dirty="0" smtClean="0">
              <a:cs typeface="Arial" pitchFamily="34" charset="0"/>
            </a:endParaRPr>
          </a:p>
          <a:p>
            <a:pPr marL="0" indent="0">
              <a:buFont typeface="Arial" panose="020B0604020202020204" pitchFamily="34" charset="0"/>
              <a:buNone/>
            </a:pPr>
            <a:endParaRPr lang="en-GB" sz="1200" dirty="0" smtClean="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t>19.24 - PLANNING</a:t>
            </a:r>
            <a:endParaRPr lang="en-GB" sz="1200" dirty="0" smtClean="0"/>
          </a:p>
          <a:p>
            <a:r>
              <a:rPr lang="en-US" dirty="0" smtClean="0"/>
              <a:t>Ask yourself:</a:t>
            </a:r>
          </a:p>
          <a:p>
            <a:pPr lvl="1"/>
            <a:r>
              <a:rPr lang="en-US" dirty="0" smtClean="0"/>
              <a:t>Is there powerlines or high voltage equipment at the site? </a:t>
            </a:r>
          </a:p>
          <a:p>
            <a:pPr lvl="1"/>
            <a:r>
              <a:rPr lang="en-US" dirty="0" smtClean="0"/>
              <a:t>Could they hit the high voltage?</a:t>
            </a:r>
          </a:p>
          <a:p>
            <a:pPr lvl="1"/>
            <a:r>
              <a:rPr lang="en-US" dirty="0" smtClean="0"/>
              <a:t>What has been done to mitigate the work from entering the limits of approach?</a:t>
            </a:r>
          </a:p>
          <a:p>
            <a:endParaRPr lang="en-US" dirty="0" smtClean="0"/>
          </a:p>
          <a:p>
            <a:r>
              <a:rPr lang="en-US" dirty="0" smtClean="0"/>
              <a:t>19.24 is about planning and making the decision – are you going to enter the limit of approach? If so, what’s the plan. </a:t>
            </a:r>
          </a:p>
          <a:p>
            <a:endParaRPr lang="en-US" dirty="0" smtClean="0"/>
          </a:p>
          <a:p>
            <a:pPr lvl="1"/>
            <a:r>
              <a:rPr lang="en-US" dirty="0" smtClean="0"/>
              <a:t>Planning, coordination and communication of the work.</a:t>
            </a:r>
          </a:p>
          <a:p>
            <a:pPr lvl="1"/>
            <a:r>
              <a:rPr lang="en-US" dirty="0" smtClean="0"/>
              <a:t>Identifying the hazards, and associated risks.</a:t>
            </a:r>
            <a:r>
              <a:rPr lang="en-US" baseline="0" dirty="0" smtClean="0"/>
              <a:t> Controls or plans. </a:t>
            </a:r>
            <a:endParaRPr lang="en-US" dirty="0" smtClean="0"/>
          </a:p>
          <a:p>
            <a:pPr lvl="1"/>
            <a:r>
              <a:rPr lang="en-US" dirty="0" smtClean="0"/>
              <a:t>Orientation of all workers.</a:t>
            </a:r>
          </a:p>
          <a:p>
            <a:pPr lvl="1"/>
            <a:r>
              <a:rPr lang="en-US" dirty="0" smtClean="0"/>
              <a:t>Communications with other trades - i.e., Concrete pump trucks coming on line.</a:t>
            </a:r>
          </a:p>
          <a:p>
            <a:pPr lvl="1"/>
            <a:r>
              <a:rPr lang="en-US" dirty="0" smtClean="0"/>
              <a:t>Incident response plan.  What happens when a contact is made?</a:t>
            </a:r>
          </a:p>
          <a:p>
            <a:endParaRPr lang="en-US" dirty="0" smtClean="0"/>
          </a:p>
          <a:p>
            <a:r>
              <a:rPr lang="en-US" dirty="0" smtClean="0"/>
              <a:t>Find out the voltage of the equipment.</a:t>
            </a:r>
          </a:p>
          <a:p>
            <a:r>
              <a:rPr lang="en-US" dirty="0" smtClean="0"/>
              <a:t>Contact the utility to identify and verify.</a:t>
            </a:r>
          </a:p>
          <a:p>
            <a:endParaRPr lang="en-US" dirty="0" smtClean="0"/>
          </a:p>
          <a:p>
            <a:r>
              <a:rPr lang="en-US" dirty="0" smtClean="0"/>
              <a:t>19.24 the project is staying out of the limits of approach.</a:t>
            </a:r>
          </a:p>
          <a:p>
            <a:endParaRPr lang="en-US" dirty="0" smtClean="0"/>
          </a:p>
          <a:p>
            <a:r>
              <a:rPr lang="en-US" dirty="0" smtClean="0"/>
              <a:t>What does it mean to an employer:</a:t>
            </a:r>
          </a:p>
          <a:p>
            <a:r>
              <a:rPr lang="en-US" dirty="0" smtClean="0"/>
              <a:t>Find out the voltage of the equipment.</a:t>
            </a:r>
          </a:p>
          <a:p>
            <a:r>
              <a:rPr lang="en-US" dirty="0" smtClean="0"/>
              <a:t>Contact the utility to identify and verify.</a:t>
            </a:r>
          </a:p>
          <a:p>
            <a:r>
              <a:rPr lang="en-US" dirty="0" smtClean="0"/>
              <a:t>Could be discussion only about 30M33 could decide if they start looking at alternatives or how work can be done outside the limits.</a:t>
            </a:r>
          </a:p>
          <a:p>
            <a:endParaRPr lang="en-US" dirty="0" smtClean="0"/>
          </a:p>
          <a:p>
            <a:r>
              <a:rPr lang="en-US" dirty="0" smtClean="0"/>
              <a:t>Opportunity to educate the contractor on the benefits of staying in 19.24 or what it means to move to 19.25</a:t>
            </a:r>
          </a:p>
          <a:p>
            <a:endParaRPr lang="en-US" dirty="0" smtClean="0"/>
          </a:p>
          <a:p>
            <a:r>
              <a:rPr lang="en-US" dirty="0" smtClean="0"/>
              <a:t>SWP – Employer needs to have arrangements made to maintain the limits., signage, training, delineators.    </a:t>
            </a:r>
          </a:p>
          <a:p>
            <a:endParaRPr lang="en-US" dirty="0" smtClean="0"/>
          </a:p>
          <a:p>
            <a:endParaRPr lang="en-US" dirty="0" smtClean="0"/>
          </a:p>
          <a:p>
            <a:endParaRPr lang="en-US" dirty="0" smtClean="0"/>
          </a:p>
          <a:p>
            <a:r>
              <a:rPr lang="en-US" dirty="0" smtClean="0"/>
              <a:t>19.25</a:t>
            </a:r>
          </a:p>
          <a:p>
            <a:endParaRPr lang="en-US" dirty="0" smtClean="0"/>
          </a:p>
          <a:p>
            <a:endParaRPr lang="en-US" dirty="0" smtClean="0"/>
          </a:p>
          <a:p>
            <a:r>
              <a:rPr lang="en-US" dirty="0" smtClean="0"/>
              <a:t>19.26</a:t>
            </a:r>
          </a:p>
          <a:p>
            <a:pPr marL="0" indent="0">
              <a:buFont typeface="Arial" panose="020B0604020202020204" pitchFamily="34" charset="0"/>
              <a:buNone/>
            </a:pPr>
            <a:endParaRPr lang="en-GB" sz="1200" dirty="0" smtClean="0"/>
          </a:p>
          <a:p>
            <a:pPr marL="0" indent="0">
              <a:buFont typeface="Arial" panose="020B0604020202020204" pitchFamily="34" charset="0"/>
              <a:buNone/>
            </a:pPr>
            <a:endParaRPr lang="en-GB" sz="1200" dirty="0"/>
          </a:p>
          <a:p>
            <a:pPr marL="179310" marR="0" lvl="0" indent="-1793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itchFamily="34" charset="0"/>
              </a:rPr>
              <a:t>Overhead high-voltage conductors (lines) are usually installed at the top of utility poles.  IF there is more than one conductor, they are usually placed side by side on a </a:t>
            </a:r>
            <a:r>
              <a:rPr lang="en-US" sz="1200" dirty="0" err="1">
                <a:cs typeface="Arial" pitchFamily="34" charset="0"/>
              </a:rPr>
              <a:t>crossarm</a:t>
            </a:r>
            <a:r>
              <a:rPr lang="en-US" sz="1200" dirty="0">
                <a:cs typeface="Arial" pitchFamily="34" charset="0"/>
              </a:rPr>
              <a:t> (this is three</a:t>
            </a:r>
            <a:r>
              <a:rPr lang="en-US" sz="1200" baseline="0" dirty="0">
                <a:cs typeface="Arial" pitchFamily="34" charset="0"/>
              </a:rPr>
              <a:t> phase)</a:t>
            </a:r>
            <a:r>
              <a:rPr lang="en-US" sz="1200" dirty="0">
                <a:cs typeface="Arial" pitchFamily="34" charset="0"/>
              </a:rPr>
              <a:t>.  If there is a transformer on the pole, the high voltage conductors are mounted</a:t>
            </a:r>
            <a:r>
              <a:rPr lang="en-US" sz="1200" baseline="0" dirty="0">
                <a:cs typeface="Arial" pitchFamily="34" charset="0"/>
              </a:rPr>
              <a:t> above it.  Employers are responsible for accurately determining the voltage of all conductors on the pole or in the work area.</a:t>
            </a:r>
          </a:p>
          <a:p>
            <a:pPr marL="179310" marR="0" lvl="0" indent="-1793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cs typeface="Arial" pitchFamily="34" charset="0"/>
              </a:rPr>
              <a:t>Insulator – materials that don’t conduct electricity and used where a live element contacts a non-insulated </a:t>
            </a:r>
            <a:r>
              <a:rPr lang="en-US" sz="1200" baseline="0" dirty="0" err="1">
                <a:cs typeface="Arial" pitchFamily="34" charset="0"/>
              </a:rPr>
              <a:t>surface..what</a:t>
            </a:r>
            <a:r>
              <a:rPr lang="en-US" sz="1200" baseline="0" dirty="0">
                <a:cs typeface="Arial" pitchFamily="34" charset="0"/>
              </a:rPr>
              <a:t> connects the high voltage lines to the poles</a:t>
            </a:r>
          </a:p>
          <a:p>
            <a:pPr marL="179310" marR="0" lvl="0" indent="-17931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cs typeface="Arial" pitchFamily="34" charset="0"/>
              </a:rPr>
              <a:t>Drop out fuse – protects the transformer from surges or overloads</a:t>
            </a:r>
            <a:endParaRPr lang="en-US" sz="1200" dirty="0">
              <a:cs typeface="Arial" pitchFamily="34" charset="0"/>
            </a:endParaRPr>
          </a:p>
          <a:p>
            <a:pPr marL="0" indent="0">
              <a:buFont typeface="Arial" panose="020B0604020202020204" pitchFamily="34" charset="0"/>
              <a:buNone/>
            </a:pPr>
            <a:r>
              <a:rPr lang="en-GB" sz="1200" dirty="0"/>
              <a:t>	-The arm of the fuse will drop down if it’s blown – visual sign to the linesman – serious event has occurred.</a:t>
            </a:r>
          </a:p>
          <a:p>
            <a:pPr marL="179310" indent="-179310">
              <a:buFont typeface="Arial" panose="020B0604020202020204" pitchFamily="34" charset="0"/>
              <a:buChar char="•"/>
            </a:pPr>
            <a:r>
              <a:rPr lang="en-GB" sz="1200" dirty="0"/>
              <a:t>If you see the arm hanging down, phone the hydro provider.</a:t>
            </a:r>
          </a:p>
          <a:p>
            <a:pPr marL="179310" indent="-179310">
              <a:buFont typeface="Arial" panose="020B0604020202020204" pitchFamily="34" charset="0"/>
              <a:buChar char="•"/>
            </a:pPr>
            <a:r>
              <a:rPr lang="en-GB" sz="1200" dirty="0"/>
              <a:t>Do NOT assume that the power is off because the fuse is blown.</a:t>
            </a:r>
          </a:p>
          <a:p>
            <a:pPr marL="179310" indent="-17931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Transformer – decreases</a:t>
            </a:r>
            <a:r>
              <a:rPr lang="en-GB" sz="1200" baseline="0" dirty="0"/>
              <a:t> the voltage from the primaries to low voltage, </a:t>
            </a:r>
          </a:p>
          <a:p>
            <a:pPr marL="171450" indent="-171450">
              <a:buFont typeface="Arial" panose="020B0604020202020204" pitchFamily="34" charset="0"/>
              <a:buChar char="•"/>
            </a:pPr>
            <a:r>
              <a:rPr lang="en-GB" sz="1200" baseline="0" dirty="0"/>
              <a:t>Service drop carry the low voltage to the </a:t>
            </a:r>
            <a:r>
              <a:rPr lang="en-GB" sz="1200" baseline="0" dirty="0" err="1"/>
              <a:t>building..home</a:t>
            </a:r>
            <a:r>
              <a:rPr lang="en-GB" sz="1200" baseline="0" dirty="0"/>
              <a:t> or business</a:t>
            </a:r>
          </a:p>
        </p:txBody>
      </p:sp>
    </p:spTree>
    <p:extLst>
      <p:ext uri="{BB962C8B-B14F-4D97-AF65-F5344CB8AC3E}">
        <p14:creationId xmlns:p14="http://schemas.microsoft.com/office/powerpoint/2010/main" val="3876548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baseline="0" dirty="0" smtClean="0"/>
              <a:t>PLANNING IS KEY</a:t>
            </a:r>
          </a:p>
          <a:p>
            <a:pPr marL="0" indent="0">
              <a:buFontTx/>
              <a:buNone/>
            </a:pPr>
            <a:r>
              <a:rPr lang="en-US" b="0" u="none" baseline="0" dirty="0" smtClean="0"/>
              <a:t>Powerlines actual design and layout (not often is it straight up and down)</a:t>
            </a:r>
          </a:p>
          <a:p>
            <a:pPr marL="0" indent="0">
              <a:buFontTx/>
              <a:buNone/>
            </a:pPr>
            <a:r>
              <a:rPr lang="en-US" b="0" u="none" baseline="0" dirty="0" smtClean="0"/>
              <a:t>Where are deliveries, pump trucks, scaffolding, storage of equipment etc. going to be? </a:t>
            </a:r>
          </a:p>
          <a:p>
            <a:pPr marL="0" indent="0">
              <a:buFontTx/>
              <a:buNone/>
            </a:pPr>
            <a:r>
              <a:rPr lang="en-US" b="0" u="none" baseline="0" dirty="0" smtClean="0"/>
              <a:t>Cost is always more after incident </a:t>
            </a:r>
          </a:p>
          <a:p>
            <a:pPr marL="0" indent="0">
              <a:buFontTx/>
              <a:buNone/>
            </a:pPr>
            <a:r>
              <a:rPr lang="en-US" b="0" u="none" baseline="0" dirty="0" smtClean="0"/>
              <a:t>	- re-certification of crane </a:t>
            </a:r>
          </a:p>
          <a:p>
            <a:pPr marL="0" indent="0">
              <a:buFontTx/>
              <a:buNone/>
            </a:pPr>
            <a:r>
              <a:rPr lang="en-US" b="0" u="none" baseline="0" dirty="0" smtClean="0"/>
              <a:t>	- replace lines</a:t>
            </a:r>
          </a:p>
          <a:p>
            <a:pPr marL="0" indent="0">
              <a:buFontTx/>
              <a:buNone/>
            </a:pPr>
            <a:r>
              <a:rPr lang="en-US" b="0" u="none" baseline="0" dirty="0" smtClean="0"/>
              <a:t>	- equipment fuses and circuitry </a:t>
            </a:r>
          </a:p>
          <a:p>
            <a:pPr marL="0" indent="0">
              <a:buFontTx/>
              <a:buNone/>
            </a:pPr>
            <a:endParaRPr lang="en-US" b="0" u="none" baseline="0" dirty="0" smtClean="0"/>
          </a:p>
          <a:p>
            <a:pPr marL="0" indent="0">
              <a:buFontTx/>
              <a:buNone/>
            </a:pPr>
            <a:r>
              <a:rPr lang="en-US" b="0" u="none" baseline="0" dirty="0" smtClean="0"/>
              <a:t>Ask questions and reach out early. </a:t>
            </a:r>
          </a:p>
          <a:p>
            <a:pPr marL="171450" indent="-171450">
              <a:buFontTx/>
              <a:buChar char="-"/>
            </a:pPr>
            <a:r>
              <a:rPr lang="en-US" b="0" u="none" baseline="0" dirty="0" smtClean="0"/>
              <a:t>Can you schedule building and burying of lines?</a:t>
            </a:r>
          </a:p>
          <a:p>
            <a:pPr marL="171450" indent="-171450">
              <a:buFontTx/>
              <a:buChar char="-"/>
            </a:pPr>
            <a:r>
              <a:rPr lang="en-US" b="0" u="none" baseline="0" dirty="0" smtClean="0"/>
              <a:t>Can you move the lines?</a:t>
            </a:r>
          </a:p>
          <a:p>
            <a:pPr marL="171450" indent="-171450">
              <a:buFontTx/>
              <a:buChar char="-"/>
            </a:pPr>
            <a:r>
              <a:rPr lang="en-US" b="0" u="none" baseline="0" dirty="0" smtClean="0"/>
              <a:t>Can you start on the south side of the building? </a:t>
            </a:r>
          </a:p>
          <a:p>
            <a:pPr marL="171450" indent="-171450">
              <a:buFontTx/>
              <a:buChar char="-"/>
            </a:pPr>
            <a:endParaRPr lang="en-US" b="0" u="none" dirty="0" smtClean="0"/>
          </a:p>
          <a:p>
            <a:pPr marL="171450" indent="-171450">
              <a:buFontTx/>
              <a:buChar char="-"/>
            </a:pPr>
            <a:endParaRPr lang="en-US" b="0" u="none" dirty="0" smtClean="0"/>
          </a:p>
          <a:p>
            <a:pPr marL="0" indent="0">
              <a:buNone/>
            </a:pPr>
            <a:r>
              <a:rPr lang="en-US" b="1" u="sng" dirty="0" smtClean="0"/>
              <a:t>Hierarchy </a:t>
            </a:r>
          </a:p>
          <a:p>
            <a:pPr marL="171450" indent="-171450">
              <a:buFontTx/>
              <a:buChar char="-"/>
            </a:pPr>
            <a:r>
              <a:rPr lang="en-US" b="0" u="none" dirty="0" smtClean="0"/>
              <a:t>Eliminate – Bury</a:t>
            </a:r>
          </a:p>
          <a:p>
            <a:pPr marL="171450" indent="-171450">
              <a:buFontTx/>
              <a:buChar char="-"/>
            </a:pPr>
            <a:r>
              <a:rPr lang="en-US" b="0" u="none" dirty="0" smtClean="0"/>
              <a:t>De-energize and re-route </a:t>
            </a:r>
          </a:p>
          <a:p>
            <a:pPr marL="171450" indent="-171450">
              <a:buFontTx/>
              <a:buChar char="-"/>
            </a:pPr>
            <a:r>
              <a:rPr lang="en-US" b="0" u="none" dirty="0" smtClean="0"/>
              <a:t>Guarding – Visual indicator i.e.,</a:t>
            </a:r>
            <a:r>
              <a:rPr lang="en-US" b="0" u="none" baseline="0" dirty="0" smtClean="0"/>
              <a:t> </a:t>
            </a:r>
            <a:r>
              <a:rPr lang="en-US" b="0" u="none" baseline="0" dirty="0" err="1" smtClean="0"/>
              <a:t>flagline</a:t>
            </a:r>
            <a:r>
              <a:rPr lang="en-US" b="0" u="none" baseline="0" dirty="0" smtClean="0"/>
              <a:t> and sheath </a:t>
            </a:r>
          </a:p>
          <a:p>
            <a:pPr marL="0" indent="0">
              <a:buFontTx/>
              <a:buNone/>
            </a:pPr>
            <a:endParaRPr lang="en-US" b="0" u="none" dirty="0" smtClean="0"/>
          </a:p>
        </p:txBody>
      </p:sp>
      <p:sp>
        <p:nvSpPr>
          <p:cNvPr id="4" name="Slide Number Placeholder 3"/>
          <p:cNvSpPr>
            <a:spLocks noGrp="1"/>
          </p:cNvSpPr>
          <p:nvPr>
            <p:ph type="sldNum" sz="quarter" idx="10"/>
          </p:nvPr>
        </p:nvSpPr>
        <p:spPr/>
        <p:txBody>
          <a:bodyPr/>
          <a:lstStyle/>
          <a:p>
            <a:fld id="{E5266334-EC92-C443-9E36-0459805A33BE}" type="slidenum">
              <a:rPr lang="en-US" smtClean="0"/>
              <a:pPr/>
              <a:t>26</a:t>
            </a:fld>
            <a:endParaRPr lang="en-US" dirty="0"/>
          </a:p>
        </p:txBody>
      </p:sp>
    </p:spTree>
    <p:extLst>
      <p:ext uri="{BB962C8B-B14F-4D97-AF65-F5344CB8AC3E}">
        <p14:creationId xmlns:p14="http://schemas.microsoft.com/office/powerpoint/2010/main" val="140047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 learners if there is anyone from up North has had an</a:t>
            </a:r>
            <a:r>
              <a:rPr lang="en-US" b="1" baseline="0" dirty="0"/>
              <a:t> experience working with the northern authorities what was it like?  Did they follow a 30M33 process?</a:t>
            </a:r>
            <a:endParaRPr lang="en-US" b="1" dirty="0"/>
          </a:p>
          <a:p>
            <a:endParaRPr lang="en-US" b="1" dirty="0"/>
          </a:p>
          <a:p>
            <a:r>
              <a:rPr lang="en-US" b="1" dirty="0"/>
              <a:t>BC Hydro:</a:t>
            </a:r>
            <a:endParaRPr lang="en-CA" b="1" dirty="0"/>
          </a:p>
          <a:p>
            <a:r>
              <a:rPr lang="en-CA" dirty="0"/>
              <a:t>It is the main electricity distributor, serving 1.8 million customers with the exception of the City of </a:t>
            </a:r>
            <a:r>
              <a:rPr lang="en-CA" dirty="0">
                <a:hlinkClick r:id="rId3" tooltip="New Westminster"/>
              </a:rPr>
              <a:t>New Westminster</a:t>
            </a:r>
            <a:r>
              <a:rPr lang="en-CA" dirty="0"/>
              <a:t> and the </a:t>
            </a:r>
            <a:r>
              <a:rPr lang="en-CA" dirty="0">
                <a:hlinkClick r:id="rId4" tooltip="Kootenays"/>
              </a:rPr>
              <a:t>Kootenay region</a:t>
            </a:r>
            <a:r>
              <a:rPr lang="en-CA" dirty="0"/>
              <a:t>, directly provides electric service to 213,000 customers and supplies municipally owned utilities in the same area</a:t>
            </a:r>
          </a:p>
          <a:p>
            <a:r>
              <a:rPr lang="en-CA" b="1" dirty="0" err="1"/>
              <a:t>FortisBC</a:t>
            </a:r>
            <a:r>
              <a:rPr lang="en-CA" b="1" dirty="0"/>
              <a:t> </a:t>
            </a:r>
          </a:p>
          <a:p>
            <a:r>
              <a:rPr lang="en-CA" dirty="0"/>
              <a:t>Serves approximately over 176,000 customers directly in communities throughout south central British Columbia, including </a:t>
            </a:r>
            <a:r>
              <a:rPr lang="en-CA" dirty="0">
                <a:hlinkClick r:id="rId5" tooltip="Kelowna"/>
              </a:rPr>
              <a:t>Kelowna</a:t>
            </a:r>
            <a:r>
              <a:rPr lang="en-CA" dirty="0"/>
              <a:t>, </a:t>
            </a:r>
            <a:r>
              <a:rPr lang="en-CA" dirty="0" err="1">
                <a:hlinkClick r:id="rId6" tooltip="Osoyoos"/>
              </a:rPr>
              <a:t>Osoyoos</a:t>
            </a:r>
            <a:r>
              <a:rPr lang="en-CA" dirty="0"/>
              <a:t>, </a:t>
            </a:r>
            <a:r>
              <a:rPr lang="en-CA" dirty="0">
                <a:hlinkClick r:id="rId7" tooltip="Trail, British Columbia"/>
              </a:rPr>
              <a:t>Trail</a:t>
            </a:r>
            <a:r>
              <a:rPr lang="en-CA" dirty="0"/>
              <a:t>, </a:t>
            </a:r>
            <a:r>
              <a:rPr lang="en-CA" dirty="0" err="1">
                <a:hlinkClick r:id="rId8" tooltip="Castlegar, British Columbia"/>
              </a:rPr>
              <a:t>Castlegar</a:t>
            </a:r>
            <a:r>
              <a:rPr lang="en-CA" dirty="0"/>
              <a:t>, </a:t>
            </a:r>
            <a:r>
              <a:rPr lang="en-CA" dirty="0">
                <a:hlinkClick r:id="rId9" tooltip="Princeton, British Columbia"/>
              </a:rPr>
              <a:t>Princeton</a:t>
            </a:r>
            <a:r>
              <a:rPr lang="en-CA" dirty="0"/>
              <a:t> and </a:t>
            </a:r>
            <a:r>
              <a:rPr lang="en-CA" dirty="0" err="1">
                <a:hlinkClick r:id="rId10" tooltip="Rossland, British Columbia"/>
              </a:rPr>
              <a:t>Rossland</a:t>
            </a:r>
            <a:r>
              <a:rPr lang="en-CA" dirty="0"/>
              <a:t> and approximately 48,500 customers through the wholesale supply of power to municipal distributors in the communities of </a:t>
            </a:r>
            <a:r>
              <a:rPr lang="en-CA" dirty="0">
                <a:hlinkClick r:id="rId11" tooltip="Summerland, British Columbia"/>
              </a:rPr>
              <a:t>Summerland</a:t>
            </a:r>
            <a:r>
              <a:rPr lang="en-CA" dirty="0"/>
              <a:t>, </a:t>
            </a:r>
            <a:r>
              <a:rPr lang="en-CA" dirty="0">
                <a:hlinkClick r:id="rId12" tooltip="Penticton"/>
              </a:rPr>
              <a:t>Penticton</a:t>
            </a:r>
            <a:r>
              <a:rPr lang="en-CA" dirty="0"/>
              <a:t>, </a:t>
            </a:r>
            <a:r>
              <a:rPr lang="en-CA" dirty="0">
                <a:hlinkClick r:id="rId13" tooltip="Grand Forks, British Columbia"/>
              </a:rPr>
              <a:t>Grand Forks</a:t>
            </a:r>
            <a:r>
              <a:rPr lang="en-CA" dirty="0"/>
              <a:t>, and </a:t>
            </a:r>
            <a:r>
              <a:rPr lang="en-CA" dirty="0">
                <a:hlinkClick r:id="rId14" tooltip="Nelson, British Columbia"/>
              </a:rPr>
              <a:t>Nelson</a:t>
            </a:r>
            <a:r>
              <a:rPr lang="en-CA" dirty="0"/>
              <a:t>. The company owns and operates approximately 7,200 kilometres of transmission and distribution power lines. </a:t>
            </a:r>
          </a:p>
          <a:p>
            <a:r>
              <a:rPr lang="en-US" b="1" dirty="0"/>
              <a:t>City of New Westminster </a:t>
            </a:r>
            <a:r>
              <a:rPr lang="en-US" dirty="0"/>
              <a:t>has a power division as part of the city workings.</a:t>
            </a:r>
          </a:p>
          <a:p>
            <a:r>
              <a:rPr lang="en-US" b="1" dirty="0"/>
              <a:t>Terrace:</a:t>
            </a:r>
          </a:p>
          <a:p>
            <a:r>
              <a:rPr lang="en-US" b="1" dirty="0"/>
              <a:t>Rio Tinto</a:t>
            </a:r>
            <a:r>
              <a:rPr lang="en-US" dirty="0"/>
              <a:t> – </a:t>
            </a:r>
            <a:r>
              <a:rPr lang="en-US" dirty="0" err="1"/>
              <a:t>Kemano</a:t>
            </a:r>
            <a:r>
              <a:rPr lang="en-US" dirty="0"/>
              <a:t> to </a:t>
            </a:r>
            <a:r>
              <a:rPr lang="en-US" dirty="0" err="1"/>
              <a:t>Kitmat</a:t>
            </a:r>
            <a:endParaRPr lang="en-US" dirty="0"/>
          </a:p>
          <a:p>
            <a:r>
              <a:rPr lang="en-US" b="1" dirty="0" err="1"/>
              <a:t>Altagas</a:t>
            </a:r>
            <a:r>
              <a:rPr lang="en-US" b="1" dirty="0"/>
              <a:t> </a:t>
            </a:r>
            <a:r>
              <a:rPr lang="en-US" dirty="0"/>
              <a:t>– feeds into the BC Hydro North west transmission line</a:t>
            </a:r>
          </a:p>
          <a:p>
            <a:r>
              <a:rPr lang="en-US" b="1" dirty="0" err="1"/>
              <a:t>Brucejack</a:t>
            </a:r>
            <a:r>
              <a:rPr lang="en-US" b="1" dirty="0"/>
              <a:t> Mine </a:t>
            </a:r>
            <a:r>
              <a:rPr lang="en-US" dirty="0"/>
              <a:t>–private powerlines (regional power </a:t>
            </a:r>
            <a:r>
              <a:rPr lang="en-US" dirty="0" err="1"/>
              <a:t>corp</a:t>
            </a:r>
            <a:r>
              <a:rPr lang="en-US" dirty="0"/>
              <a:t>)</a:t>
            </a:r>
          </a:p>
          <a:p>
            <a:r>
              <a:rPr lang="en-US" b="1" dirty="0"/>
              <a:t>Run of the river projects </a:t>
            </a:r>
            <a:r>
              <a:rPr lang="en-US" dirty="0"/>
              <a:t>feeds into the main power grid</a:t>
            </a:r>
          </a:p>
          <a:p>
            <a:r>
              <a:rPr lang="en-US" b="1" dirty="0"/>
              <a:t>Columbia Power Corp </a:t>
            </a:r>
            <a:r>
              <a:rPr lang="en-US" dirty="0"/>
              <a:t>– Undertakes hydro-electricity projects in the Columba River Region (Brilliant Dam; Arrow Lake Generating Station)</a:t>
            </a:r>
          </a:p>
          <a:p>
            <a:r>
              <a:rPr lang="en-US" b="1" dirty="0"/>
              <a:t>Nelson Hydro </a:t>
            </a:r>
            <a:r>
              <a:rPr lang="en-US" dirty="0"/>
              <a:t>– City of Nelson owned supplies City of Nelson.  Covers from Nelson Hydro Power Plan on </a:t>
            </a:r>
            <a:r>
              <a:rPr lang="en-US" dirty="0" err="1"/>
              <a:t>Kootneay</a:t>
            </a:r>
            <a:r>
              <a:rPr lang="en-US" dirty="0"/>
              <a:t> River to the west, </a:t>
            </a:r>
            <a:r>
              <a:rPr lang="en-US" dirty="0" err="1"/>
              <a:t>Blewett</a:t>
            </a:r>
            <a:r>
              <a:rPr lang="en-US" dirty="0"/>
              <a:t>, </a:t>
            </a:r>
            <a:r>
              <a:rPr lang="en-US" dirty="0" err="1"/>
              <a:t>Taghum</a:t>
            </a:r>
            <a:r>
              <a:rPr lang="en-US" dirty="0"/>
              <a:t>, Sproule and </a:t>
            </a:r>
            <a:r>
              <a:rPr lang="en-US" dirty="0" err="1"/>
              <a:t>Grohman</a:t>
            </a:r>
            <a:r>
              <a:rPr lang="en-US" dirty="0"/>
              <a:t> Creek, Hwy 6 south towards Salmo to Perrier Road North and east along </a:t>
            </a:r>
            <a:r>
              <a:rPr lang="en-US" dirty="0" err="1"/>
              <a:t>Kooteny</a:t>
            </a:r>
            <a:r>
              <a:rPr lang="en-US" dirty="0"/>
              <a:t> lake to </a:t>
            </a:r>
            <a:r>
              <a:rPr lang="en-US" dirty="0" err="1"/>
              <a:t>Harrop</a:t>
            </a:r>
            <a:r>
              <a:rPr lang="en-US" dirty="0"/>
              <a:t> – Procter, Balfour, Queens Bay and terminating at Coffee Creek north of Queens Bay along Kootenay lake</a:t>
            </a:r>
          </a:p>
          <a:p>
            <a:r>
              <a:rPr lang="en-US" b="1" dirty="0" err="1"/>
              <a:t>Synex</a:t>
            </a:r>
            <a:r>
              <a:rPr lang="en-US" b="1" dirty="0"/>
              <a:t> International Inc. Owns </a:t>
            </a:r>
            <a:r>
              <a:rPr lang="en-US" b="1" dirty="0" err="1"/>
              <a:t>Kyuquot</a:t>
            </a:r>
            <a:r>
              <a:rPr lang="en-US" b="1" dirty="0"/>
              <a:t> Power Ltd </a:t>
            </a:r>
            <a:r>
              <a:rPr lang="en-US" dirty="0"/>
              <a:t>– powers from Zeballos to fair harbor. </a:t>
            </a:r>
            <a:endParaRPr lang="en-CA" dirty="0"/>
          </a:p>
          <a:p>
            <a:endParaRPr lang="en-US" dirty="0"/>
          </a:p>
          <a:p>
            <a:endParaRPr lang="en-CA" dirty="0"/>
          </a:p>
        </p:txBody>
      </p:sp>
    </p:spTree>
    <p:extLst>
      <p:ext uri="{BB962C8B-B14F-4D97-AF65-F5344CB8AC3E}">
        <p14:creationId xmlns:p14="http://schemas.microsoft.com/office/powerpoint/2010/main" val="1279620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smtClean="0"/>
              <a:t>Hierarchy </a:t>
            </a:r>
          </a:p>
          <a:p>
            <a:pPr marL="171450" indent="-171450">
              <a:buFontTx/>
              <a:buChar char="-"/>
            </a:pPr>
            <a:r>
              <a:rPr lang="en-US" b="0" u="none" dirty="0" smtClean="0"/>
              <a:t>Eliminate – Bury</a:t>
            </a:r>
          </a:p>
          <a:p>
            <a:pPr marL="171450" indent="-171450">
              <a:buFontTx/>
              <a:buChar char="-"/>
            </a:pPr>
            <a:r>
              <a:rPr lang="en-US" b="0" u="none" dirty="0" smtClean="0"/>
              <a:t>De-energize and re-route </a:t>
            </a:r>
          </a:p>
          <a:p>
            <a:pPr marL="171450" indent="-171450">
              <a:buFontTx/>
              <a:buChar char="-"/>
            </a:pPr>
            <a:r>
              <a:rPr lang="en-US" b="0" u="none" dirty="0" smtClean="0"/>
              <a:t>Guarding – Visual indicator i.e.,</a:t>
            </a:r>
            <a:r>
              <a:rPr lang="en-US" b="0" u="none" baseline="0" dirty="0" smtClean="0"/>
              <a:t> </a:t>
            </a:r>
            <a:r>
              <a:rPr lang="en-US" b="0" u="none" baseline="0" dirty="0" err="1" smtClean="0"/>
              <a:t>flagline</a:t>
            </a:r>
            <a:r>
              <a:rPr lang="en-US" b="0" u="none" baseline="0" dirty="0" smtClean="0"/>
              <a:t> and sheath </a:t>
            </a:r>
          </a:p>
          <a:p>
            <a:endParaRPr lang="en-US" dirty="0" smtClean="0"/>
          </a:p>
          <a:p>
            <a:endParaRPr lang="en-US" dirty="0" smtClean="0"/>
          </a:p>
          <a:p>
            <a:r>
              <a:rPr lang="en-US" b="1" dirty="0" smtClean="0"/>
              <a:t>The selection above depends on what is practicable, the circumstances of each workplace, and is a matter of assessment and judgment. Employers are expected to identify the potential risk and do everything that is reasonably practicable to prevent contact with the high voltage electrical equipment. This includes making a risk-based decision that includes the location of the high voltage electrical equipment, duration of the job, number of workers exposed, type and amount of equipment being used, collision avoidance device(s) installed on equipment, and worker training.</a:t>
            </a:r>
            <a:endParaRPr lang="en-US" dirty="0" smtClean="0"/>
          </a:p>
          <a:p>
            <a:endParaRPr lang="en-CA" dirty="0" smtClean="0"/>
          </a:p>
          <a:p>
            <a:pPr defTabSz="468447">
              <a:defRPr/>
            </a:pPr>
            <a:endParaRPr lang="en-US" dirty="0" smtClean="0"/>
          </a:p>
          <a:p>
            <a:pPr defTabSz="468447">
              <a:defRPr/>
            </a:pPr>
            <a:r>
              <a:rPr lang="en-US" dirty="0" smtClean="0"/>
              <a:t>If the limits of approach can not be maintained with Table 19-1A and they are going to enter or potentially enter the limits of approach.</a:t>
            </a:r>
          </a:p>
          <a:p>
            <a:endParaRPr lang="en-US" dirty="0"/>
          </a:p>
        </p:txBody>
      </p:sp>
    </p:spTree>
    <p:extLst>
      <p:ext uri="{BB962C8B-B14F-4D97-AF65-F5344CB8AC3E}">
        <p14:creationId xmlns:p14="http://schemas.microsoft.com/office/powerpoint/2010/main" val="3443676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rgbClr val="ED8B00"/>
                </a:solidFill>
              </a:rPr>
              <a:t>Explain </a:t>
            </a:r>
            <a:r>
              <a:rPr lang="en-CA" dirty="0">
                <a:solidFill>
                  <a:srgbClr val="ED8B00"/>
                </a:solidFill>
              </a:rPr>
              <a:t>guideline G19.25</a:t>
            </a:r>
          </a:p>
          <a:p>
            <a:r>
              <a:rPr lang="en-US" dirty="0"/>
              <a:t>The "assurance in writing" form is generally referred to as a WorkSafeBC 30M33 form. 30M33 form is provided to and used by all power system owners in B.C. It is currently the only assurance in writing form that is acceptable to WorkSafeBC.</a:t>
            </a:r>
          </a:p>
          <a:p>
            <a:endParaRPr lang="en-US" dirty="0"/>
          </a:p>
          <a:p>
            <a:r>
              <a:rPr lang="en-US" dirty="0"/>
              <a:t>Generally, the 30M33 form is needed to obtain information about high voltage electrical equipment and used when the requirements of section 19.25 of the </a:t>
            </a:r>
            <a:r>
              <a:rPr lang="en-US" i="1" dirty="0"/>
              <a:t>Regulation</a:t>
            </a:r>
            <a:r>
              <a:rPr lang="en-US" dirty="0"/>
              <a:t> apply to the work being performed. Generally the 30M33 form does not need to be used when the work is being performed in compliance with the </a:t>
            </a:r>
            <a:r>
              <a:rPr lang="en-US" i="1" dirty="0"/>
              <a:t>Regulation</a:t>
            </a:r>
            <a:r>
              <a:rPr lang="en-US" dirty="0"/>
              <a:t> sections 19.26, 19.27, 19.28, or 19.29. </a:t>
            </a:r>
          </a:p>
          <a:p>
            <a:endParaRPr lang="en-US" dirty="0"/>
          </a:p>
          <a:p>
            <a:endParaRPr lang="en-US" dirty="0"/>
          </a:p>
          <a:p>
            <a:endParaRPr lang="en-US" dirty="0"/>
          </a:p>
          <a:p>
            <a:endParaRPr lang="en-CA" dirty="0"/>
          </a:p>
        </p:txBody>
      </p:sp>
    </p:spTree>
    <p:extLst>
      <p:ext uri="{BB962C8B-B14F-4D97-AF65-F5344CB8AC3E}">
        <p14:creationId xmlns:p14="http://schemas.microsoft.com/office/powerpoint/2010/main" val="241458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266334-EC92-C443-9E36-0459805A33BE}" type="slidenum">
              <a:rPr lang="en-US" smtClean="0"/>
              <a:pPr/>
              <a:t>3</a:t>
            </a:fld>
            <a:endParaRPr lang="en-US" dirty="0"/>
          </a:p>
        </p:txBody>
      </p:sp>
    </p:spTree>
    <p:extLst>
      <p:ext uri="{BB962C8B-B14F-4D97-AF65-F5344CB8AC3E}">
        <p14:creationId xmlns:p14="http://schemas.microsoft.com/office/powerpoint/2010/main" val="2317126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Plan for Ten is about ensuring all parties involved in work around or to high voltage equipment have the same understanding about the minimum regulatory requirements and their ability or responsibility to make decisions that will have positive outcomes to the types of hazards and levels of risk workers are exposed to…</a:t>
            </a:r>
          </a:p>
          <a:p>
            <a:r>
              <a:rPr lang="en-US" sz="1200" b="0" i="0" kern="1200" dirty="0" smtClean="0">
                <a:solidFill>
                  <a:schemeClr val="tx1"/>
                </a:solidFill>
                <a:effectLst/>
                <a:latin typeface="+mn-lt"/>
                <a:ea typeface="+mn-ea"/>
                <a:cs typeface="+mn-cs"/>
              </a:rPr>
              <a:t>Know the voltage</a:t>
            </a:r>
          </a:p>
          <a:p>
            <a:r>
              <a:rPr lang="en-US" sz="1200" b="0" i="0" kern="1200" dirty="0" smtClean="0">
                <a:solidFill>
                  <a:schemeClr val="tx1"/>
                </a:solidFill>
                <a:effectLst/>
                <a:latin typeface="+mn-lt"/>
                <a:ea typeface="+mn-ea"/>
                <a:cs typeface="+mn-cs"/>
              </a:rPr>
              <a:t>Employers and workers who need to work near electrical lines are required to know the voltage carried in those lines. You can confirm this by contacting the owner of the utility, and then the limit of approach (usually 10 feet or 3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 can be determined. The limit of approach or minimum safe distance applies to the worker, materials, or equipment, whichever is closest to the high-voltage line.</a:t>
            </a:r>
          </a:p>
          <a:p>
            <a:r>
              <a:rPr lang="en-US" sz="1200" b="0" i="0" kern="1200" dirty="0" smtClean="0">
                <a:solidFill>
                  <a:schemeClr val="tx1"/>
                </a:solidFill>
                <a:effectLst/>
                <a:latin typeface="+mn-lt"/>
                <a:ea typeface="+mn-ea"/>
                <a:cs typeface="+mn-cs"/>
              </a:rPr>
              <a:t>If the minimum distance in the table above cannot be maintained, then an assurance in writing must be obtained using </a:t>
            </a:r>
            <a:r>
              <a:rPr lang="en-US" sz="1200" b="0" i="0" u="none" strike="noStrike" kern="1200" dirty="0" smtClean="0">
                <a:solidFill>
                  <a:schemeClr val="tx1"/>
                </a:solidFill>
                <a:effectLst/>
                <a:latin typeface="+mn-lt"/>
                <a:ea typeface="+mn-ea"/>
                <a:cs typeface="+mn-cs"/>
                <a:hlinkClick r:id="rId3"/>
              </a:rPr>
              <a:t>Assurance of compliance with Occupational Health and Safety Regulation, part 19 (form 30M33)</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Everyone has a role to play to “Plan for 10”</a:t>
            </a:r>
          </a:p>
          <a:p>
            <a:r>
              <a:rPr lang="en-US" sz="1200" b="0" i="0" kern="1200" dirty="0" smtClean="0">
                <a:solidFill>
                  <a:schemeClr val="tx1"/>
                </a:solidFill>
                <a:effectLst/>
                <a:latin typeface="+mn-lt"/>
                <a:ea typeface="+mn-ea"/>
                <a:cs typeface="+mn-cs"/>
              </a:rPr>
              <a:t>When starting a new construction project, owners, developers, architects, and engineers play a critical role in planning for the long-term health and safety of all workers involved in the project. Equally as important, employers, contractors, and workers need to understand their responsibilities when working near high-voltage electrical equipment and conductors.</a:t>
            </a:r>
          </a:p>
          <a:p>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CA" dirty="0"/>
          </a:p>
        </p:txBody>
      </p:sp>
    </p:spTree>
    <p:extLst>
      <p:ext uri="{BB962C8B-B14F-4D97-AF65-F5344CB8AC3E}">
        <p14:creationId xmlns:p14="http://schemas.microsoft.com/office/powerpoint/2010/main" val="578348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659" y="4400411"/>
            <a:ext cx="5717272" cy="4815176"/>
          </a:xfrm>
        </p:spPr>
        <p:txBody>
          <a:bodyPr/>
          <a:lstStyle/>
          <a:p>
            <a:r>
              <a:rPr lang="en-US" dirty="0"/>
              <a:t>All the parties need to be involved to be able to create a full plan.</a:t>
            </a:r>
          </a:p>
          <a:p>
            <a:r>
              <a:rPr lang="en-US" dirty="0"/>
              <a:t>Missing people results in missing information or sign off.</a:t>
            </a:r>
          </a:p>
          <a:p>
            <a:endParaRPr lang="en-US" b="1" dirty="0"/>
          </a:p>
          <a:p>
            <a:r>
              <a:rPr lang="en-US" b="1" dirty="0"/>
              <a:t>Owner: </a:t>
            </a:r>
            <a:r>
              <a:rPr lang="en-US" dirty="0"/>
              <a:t>- Controls the budget and must be present during all conversations where the employer would be responsible for ensuring their systems and procedures are adequate and effective to allow work activities to occur in in close proximity to the energized high voltage power lines.</a:t>
            </a:r>
          </a:p>
          <a:p>
            <a:endParaRPr lang="en-US" dirty="0"/>
          </a:p>
          <a:p>
            <a:r>
              <a:rPr lang="en-US" b="1" dirty="0"/>
              <a:t>City:</a:t>
            </a:r>
            <a:r>
              <a:rPr lang="en-US" dirty="0"/>
              <a:t>  Permitting process for the work; drawings and plans get submitted for approval</a:t>
            </a:r>
          </a:p>
          <a:p>
            <a:r>
              <a:rPr lang="en-US" b="1" dirty="0"/>
              <a:t>Power Authority:  </a:t>
            </a:r>
            <a:r>
              <a:rPr lang="en-US" dirty="0"/>
              <a:t>Does the work, provide alternatives for elimination and or rerouting etc.  This work is generally done by a electrical designer.</a:t>
            </a:r>
          </a:p>
          <a:p>
            <a:r>
              <a:rPr lang="en-US" b="1" dirty="0"/>
              <a:t>Prime Contractor: </a:t>
            </a:r>
            <a:r>
              <a:rPr lang="en-US" dirty="0"/>
              <a:t> Coordinates of the on site activities.  </a:t>
            </a:r>
          </a:p>
          <a:p>
            <a:r>
              <a:rPr lang="en-US" b="1" dirty="0"/>
              <a:t>Electrical Engineer:  </a:t>
            </a:r>
            <a:r>
              <a:rPr lang="en-US" dirty="0"/>
              <a:t>Generally a consultant hired by the owner. Will create the electrical design for the project.</a:t>
            </a:r>
            <a:endParaRPr lang="en-US" b="1" dirty="0"/>
          </a:p>
          <a:p>
            <a:r>
              <a:rPr lang="en-US" b="1" dirty="0"/>
              <a:t>Note: </a:t>
            </a:r>
            <a:r>
              <a:rPr lang="en-US" dirty="0"/>
              <a:t>May have several primes during the different phases of construction.</a:t>
            </a:r>
          </a:p>
          <a:p>
            <a:r>
              <a:rPr lang="en-US" dirty="0"/>
              <a:t>Must meet the intent of section 24 prior to considered as the Prime Contractor.</a:t>
            </a:r>
            <a:endParaRPr lang="en-CA" dirty="0"/>
          </a:p>
          <a:p>
            <a:endParaRPr lang="en-CA" dirty="0"/>
          </a:p>
          <a:p>
            <a:r>
              <a:rPr lang="en-US" dirty="0"/>
              <a:t>First meeting most likely with prime contractor/owner.   </a:t>
            </a:r>
          </a:p>
          <a:p>
            <a:endParaRPr lang="en-US" dirty="0"/>
          </a:p>
          <a:p>
            <a:r>
              <a:rPr lang="en-US" dirty="0"/>
              <a:t>Ask questions about options, burry lines have the discussion about the workers, tools, substitutions, eliminations, controls, PPE, then 30M33</a:t>
            </a:r>
          </a:p>
          <a:p>
            <a:r>
              <a:rPr lang="en-US" dirty="0"/>
              <a:t>This is the chance to keep it out of the 30M33 process.</a:t>
            </a:r>
          </a:p>
          <a:p>
            <a:endParaRPr lang="en-US" dirty="0"/>
          </a:p>
          <a:p>
            <a:r>
              <a:rPr lang="en-US" dirty="0"/>
              <a:t>Will eliminate the hazards during construction and after for maintenance</a:t>
            </a:r>
          </a:p>
          <a:p>
            <a:endParaRPr lang="en-US" dirty="0"/>
          </a:p>
          <a:p>
            <a:r>
              <a:rPr lang="en-US" dirty="0"/>
              <a:t>Opportunity to sell the benefits of the re-design.  It’s really important to get there early.  Owner is often fearful of the cost factor.  Don’t see the implication on production.  Can’t work within the safe limits.  Should have been addressed earlier.</a:t>
            </a:r>
          </a:p>
          <a:p>
            <a:endParaRPr lang="en-US" dirty="0"/>
          </a:p>
          <a:p>
            <a:r>
              <a:rPr lang="en-US" dirty="0"/>
              <a:t>Helps to lay the framework for the 2020 strategy.</a:t>
            </a:r>
          </a:p>
          <a:p>
            <a:endParaRPr lang="en-CA" dirty="0"/>
          </a:p>
          <a:p>
            <a:endParaRPr lang="en-US" dirty="0"/>
          </a:p>
        </p:txBody>
      </p:sp>
    </p:spTree>
    <p:extLst>
      <p:ext uri="{BB962C8B-B14F-4D97-AF65-F5344CB8AC3E}">
        <p14:creationId xmlns:p14="http://schemas.microsoft.com/office/powerpoint/2010/main" val="2544569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2150"/>
            <a:ext cx="4616450" cy="3463925"/>
          </a:xfrm>
        </p:spPr>
      </p:sp>
      <p:sp>
        <p:nvSpPr>
          <p:cNvPr id="3" name="Notes Placeholder 2"/>
          <p:cNvSpPr>
            <a:spLocks noGrp="1"/>
          </p:cNvSpPr>
          <p:nvPr>
            <p:ph type="body" idx="1"/>
          </p:nvPr>
        </p:nvSpPr>
        <p:spPr/>
        <p:txBody>
          <a:bodyPr/>
          <a:lstStyle/>
          <a:p>
            <a:r>
              <a:rPr lang="en-CA" sz="1200" b="1" u="sng" kern="1200" dirty="0" smtClean="0">
                <a:solidFill>
                  <a:schemeClr val="tx1"/>
                </a:solidFill>
                <a:effectLst/>
                <a:latin typeface="+mn-lt"/>
                <a:ea typeface="+mn-ea"/>
                <a:cs typeface="+mn-cs"/>
              </a:rPr>
              <a:t>KEYS</a:t>
            </a:r>
          </a:p>
          <a:p>
            <a:r>
              <a:rPr lang="en-CA" sz="1200" kern="1200" dirty="0" smtClean="0">
                <a:solidFill>
                  <a:schemeClr val="tx1"/>
                </a:solidFill>
                <a:effectLst/>
                <a:latin typeface="+mn-lt"/>
                <a:ea typeface="+mn-ea"/>
                <a:cs typeface="+mn-cs"/>
              </a:rPr>
              <a:t>Acts as a record of discussion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Job Task</a:t>
            </a:r>
          </a:p>
          <a:p>
            <a:r>
              <a:rPr lang="en-CA" sz="1200" kern="1200" dirty="0" smtClean="0">
                <a:solidFill>
                  <a:schemeClr val="tx1"/>
                </a:solidFill>
                <a:effectLst/>
                <a:latin typeface="+mn-lt"/>
                <a:ea typeface="+mn-ea"/>
                <a:cs typeface="+mn-cs"/>
              </a:rPr>
              <a:t>Hierarchy more clearly specified </a:t>
            </a:r>
          </a:p>
          <a:p>
            <a:r>
              <a:rPr lang="en-CA" sz="1200" kern="1200" dirty="0" smtClean="0">
                <a:solidFill>
                  <a:schemeClr val="tx1"/>
                </a:solidFill>
                <a:effectLst/>
                <a:latin typeface="+mn-lt"/>
                <a:ea typeface="+mn-ea"/>
                <a:cs typeface="+mn-cs"/>
              </a:rPr>
              <a:t>Clearly defined scope of work</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Power utility system owners and contractors/employers must complete Form 30M33 together before any workers work within the “limits of approach” (usually 3 meters or 10 feet) of high-voltage equipment or conductors. A copy of the form should then be submitted to WorkSafeBC. This provides us with assurance in writing that there are appropriate safeguards in place to protect workers from the risks of working near high-voltage electricity.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Form 30M33 will continue to help our prevention team connect with contractors/employers. When we receive a Form 30M33, our prevention officers may reach out to ensure the steps being taken are adequate to protect workers against exposure to high-voltage electricity. </a:t>
            </a:r>
            <a:endParaRPr lang="en-US" sz="1200" kern="1200" dirty="0" smtClean="0">
              <a:solidFill>
                <a:schemeClr val="tx1"/>
              </a:solidFill>
              <a:effectLst/>
              <a:latin typeface="+mn-lt"/>
              <a:ea typeface="+mn-ea"/>
              <a:cs typeface="+mn-cs"/>
            </a:endParaRPr>
          </a:p>
          <a:p>
            <a:endParaRPr lang="en-US" dirty="0" smtClean="0"/>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32</a:t>
            </a:fld>
            <a:endParaRPr lang="en-US" dirty="0"/>
          </a:p>
        </p:txBody>
      </p:sp>
    </p:spTree>
    <p:extLst>
      <p:ext uri="{BB962C8B-B14F-4D97-AF65-F5344CB8AC3E}">
        <p14:creationId xmlns:p14="http://schemas.microsoft.com/office/powerpoint/2010/main" val="2541816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MSI rate in General construction is 1.08 (average of 3-years 2017 -2019) compared to the provincial MSI injury rate of .7</a:t>
            </a:r>
          </a:p>
          <a:p>
            <a:r>
              <a:rPr lang="en-US" sz="1200" kern="1200" smtClean="0">
                <a:solidFill>
                  <a:schemeClr val="tx1"/>
                </a:solidFill>
                <a:effectLst/>
                <a:latin typeface="+mn-lt"/>
                <a:ea typeface="+mn-ea"/>
                <a:cs typeface="+mn-cs"/>
              </a:rPr>
              <a:t>MSI rate in Heavy construction is .67 (average of 3–years 2017-2019)</a:t>
            </a:r>
          </a:p>
          <a:p>
            <a:endParaRPr lang="en-US"/>
          </a:p>
        </p:txBody>
      </p:sp>
      <p:sp>
        <p:nvSpPr>
          <p:cNvPr id="4" name="Slide Number Placeholder 3"/>
          <p:cNvSpPr>
            <a:spLocks noGrp="1"/>
          </p:cNvSpPr>
          <p:nvPr>
            <p:ph type="sldNum" sz="quarter" idx="10"/>
          </p:nvPr>
        </p:nvSpPr>
        <p:spPr/>
        <p:txBody>
          <a:bodyPr/>
          <a:lstStyle/>
          <a:p>
            <a:fld id="{E5266334-EC92-C443-9E36-0459805A33BE}" type="slidenum">
              <a:rPr lang="en-US" smtClean="0"/>
              <a:pPr/>
              <a:t>33</a:t>
            </a:fld>
            <a:endParaRPr lang="en-US" dirty="0"/>
          </a:p>
        </p:txBody>
      </p:sp>
    </p:spTree>
    <p:extLst>
      <p:ext uri="{BB962C8B-B14F-4D97-AF65-F5344CB8AC3E}">
        <p14:creationId xmlns:p14="http://schemas.microsoft.com/office/powerpoint/2010/main" val="1677190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4.	</a:t>
            </a:r>
            <a:r>
              <a:rPr lang="en-US" sz="1200" b="1" kern="1200" dirty="0" smtClean="0">
                <a:solidFill>
                  <a:schemeClr val="tx1"/>
                </a:solidFill>
                <a:effectLst/>
                <a:latin typeface="+mn-lt"/>
                <a:ea typeface="+mn-ea"/>
                <a:cs typeface="+mn-cs"/>
              </a:rPr>
              <a:t>MSI</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General Construction is ranked No. 3 in the top subsectors for MSI injury and is ranked No 2 for severe MSI claims, specifically, the Long Recovery Sprains and Strains (LRSS).  Overexertion and repetitive strain injury (RSI) are the main accident types driving the number MSI claims in the construction industry.  We know manual handling hazards affect every construction trade.  For example, glazers and glazing contractors lift and carry awkward and heavy materials.  Many trades lift, carry and place materials manually.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Officers will focus mainly on education and consultation this year with respect to this risk focus and will be providing employer with a resource package to assist them in reducing MSI injuries.  Officer will review with employers and workers how they can incorporate the ergonomic requirements into their existing formal or informal health and safety program.</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3"/>
              </a:rPr>
              <a:t>Ergonomics - WorkSafeBC</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4"/>
              </a:rPr>
              <a:t>Flooring: Contact Stress Can Increase Risk of MSI | WorkSafeBC</a:t>
            </a:r>
            <a:endParaRPr lang="en-CA" sz="1200" kern="1200" dirty="0" smtClean="0">
              <a:solidFill>
                <a:schemeClr val="tx1"/>
              </a:solidFill>
              <a:effectLst/>
              <a:latin typeface="+mn-lt"/>
              <a:ea typeface="+mn-ea"/>
              <a:cs typeface="+mn-cs"/>
            </a:endParaRPr>
          </a:p>
          <a:p>
            <a:r>
              <a:rPr lang="en-CA" sz="1200" u="sng" kern="1200" dirty="0" smtClean="0">
                <a:solidFill>
                  <a:schemeClr val="tx1"/>
                </a:solidFill>
                <a:effectLst/>
                <a:latin typeface="+mn-lt"/>
                <a:ea typeface="+mn-ea"/>
                <a:cs typeface="+mn-cs"/>
                <a:hlinkClick r:id="rId5"/>
              </a:rPr>
              <a:t>Drywall Work: Overhead Reaching Can Increase Risk of MSI | WorkSafeBC</a:t>
            </a:r>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34</a:t>
            </a:fld>
            <a:endParaRPr lang="en-US" dirty="0"/>
          </a:p>
        </p:txBody>
      </p:sp>
    </p:spTree>
    <p:extLst>
      <p:ext uri="{BB962C8B-B14F-4D97-AF65-F5344CB8AC3E}">
        <p14:creationId xmlns:p14="http://schemas.microsoft.com/office/powerpoint/2010/main" val="1300918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659" y="4400411"/>
            <a:ext cx="5717272" cy="4815176"/>
          </a:xfrm>
        </p:spPr>
        <p:txBody>
          <a:bodyPr/>
          <a:lstStyle/>
          <a:p>
            <a:pPr marL="644129" indent="-294085">
              <a:buAutoNum type="arabicPeriod"/>
            </a:pPr>
            <a:r>
              <a:rPr lang="en-US" sz="1200" dirty="0" smtClean="0">
                <a:latin typeface="Verdana" panose="020B0604030504040204" pitchFamily="34" charset="0"/>
                <a:ea typeface="Verdana" panose="020B0604030504040204" pitchFamily="34" charset="0"/>
                <a:cs typeface="Tahoma" panose="020B0604030504040204" pitchFamily="34" charset="0"/>
              </a:rPr>
              <a:t>Largest single source of lost-time costs </a:t>
            </a:r>
          </a:p>
          <a:p>
            <a:pPr marL="644129" indent="-294085">
              <a:buAutoNum type="arabicPeriod"/>
            </a:pPr>
            <a:r>
              <a:rPr lang="en-US" sz="1200" dirty="0" smtClean="0">
                <a:latin typeface="Verdana" panose="020B0604030504040204" pitchFamily="34" charset="0"/>
                <a:ea typeface="Verdana" panose="020B0604030504040204" pitchFamily="34" charset="0"/>
                <a:cs typeface="Tahoma" panose="020B0604030504040204" pitchFamily="34" charset="0"/>
              </a:rPr>
              <a:t>Long recovery and disabling health effects</a:t>
            </a:r>
          </a:p>
          <a:p>
            <a:pPr marL="644129" indent="-294085">
              <a:buAutoNum type="arabicPeriod" startAt="3"/>
            </a:pPr>
            <a:r>
              <a:rPr lang="en-US" sz="1200" dirty="0" smtClean="0">
                <a:latin typeface="Verdana" panose="020B0604030504040204" pitchFamily="34" charset="0"/>
                <a:ea typeface="Verdana" panose="020B0604030504040204" pitchFamily="34" charset="0"/>
                <a:cs typeface="Tahoma" panose="020B0604030504040204" pitchFamily="34" charset="0"/>
              </a:rPr>
              <a:t>Health and productivity</a:t>
            </a:r>
          </a:p>
          <a:p>
            <a:pPr marL="644129" indent="-294085">
              <a:buAutoNum type="arabicPeriod" startAt="3"/>
            </a:pPr>
            <a:r>
              <a:rPr lang="en-US" sz="1200" dirty="0" smtClean="0">
                <a:latin typeface="Verdana" panose="020B0604030504040204" pitchFamily="34" charset="0"/>
                <a:ea typeface="Verdana" panose="020B0604030504040204" pitchFamily="34" charset="0"/>
                <a:cs typeface="Tahoma" panose="020B0604030504040204" pitchFamily="34" charset="0"/>
              </a:rPr>
              <a:t>Innovation</a:t>
            </a:r>
          </a:p>
          <a:p>
            <a:pPr marL="644129" indent="-294085">
              <a:buFont typeface="Arial"/>
              <a:buAutoNum type="arabicPeriod" startAt="3"/>
            </a:pPr>
            <a:r>
              <a:rPr lang="en-US" sz="1200" dirty="0" smtClean="0">
                <a:latin typeface="Verdana" panose="020B0604030504040204" pitchFamily="34" charset="0"/>
                <a:ea typeface="Verdana" panose="020B0604030504040204" pitchFamily="34" charset="0"/>
                <a:cs typeface="Tahoma" panose="020B0604030504040204" pitchFamily="34" charset="0"/>
              </a:rPr>
              <a:t>MSI requirements</a:t>
            </a:r>
          </a:p>
          <a:p>
            <a:endParaRPr lang="en-CA"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many reasons why preventing MSIs is important  – it’s key for several reasons the top 5 being…</a:t>
            </a:r>
            <a:br>
              <a:rPr lang="en-US" baseline="0" dirty="0" smtClean="0"/>
            </a:b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r>
              <a:rPr lang="en-US" b="1" baseline="0" dirty="0" smtClean="0"/>
              <a:t>1</a:t>
            </a:r>
            <a:r>
              <a:rPr lang="en-US" baseline="0" dirty="0" smtClean="0"/>
              <a:t>) </a:t>
            </a:r>
            <a:r>
              <a:rPr lang="en-US" dirty="0" smtClean="0"/>
              <a:t>MSIs are the most frequent</a:t>
            </a:r>
            <a:r>
              <a:rPr lang="en-US" baseline="0" dirty="0" smtClean="0"/>
              <a:t> and the </a:t>
            </a:r>
            <a:r>
              <a:rPr lang="en-US" sz="1200" b="0" i="0" u="none" strike="noStrike" kern="1200" baseline="0" dirty="0" smtClean="0">
                <a:solidFill>
                  <a:schemeClr val="tx1"/>
                </a:solidFill>
                <a:latin typeface="+mn-lt"/>
                <a:ea typeface="+mn-ea"/>
                <a:cs typeface="+mn-cs"/>
              </a:rPr>
              <a:t>most common </a:t>
            </a:r>
            <a:r>
              <a:rPr lang="en-US" baseline="0" dirty="0" smtClean="0"/>
              <a:t>lost-time, </a:t>
            </a:r>
            <a:r>
              <a:rPr lang="en-US" sz="1200" b="0" i="0" u="none" strike="noStrike" kern="1200" baseline="0" dirty="0" smtClean="0">
                <a:solidFill>
                  <a:schemeClr val="tx1"/>
                </a:solidFill>
                <a:latin typeface="+mn-lt"/>
                <a:ea typeface="+mn-ea"/>
                <a:cs typeface="+mn-cs"/>
              </a:rPr>
              <a:t>workplace injury in BC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2</a:t>
            </a:r>
            <a:r>
              <a:rPr lang="en-US" sz="1200" b="0" i="0" u="none" strike="noStrike" kern="1200" baseline="0" dirty="0" smtClean="0">
                <a:solidFill>
                  <a:schemeClr val="tx1"/>
                </a:solidFill>
                <a:latin typeface="+mn-lt"/>
                <a:ea typeface="+mn-ea"/>
                <a:cs typeface="+mn-cs"/>
              </a:rPr>
              <a:t>] MSIs are approximately </a:t>
            </a:r>
            <a:r>
              <a:rPr lang="en-US" sz="1200" b="1" i="0" u="none" strike="noStrike" kern="1200" baseline="0" dirty="0" smtClean="0">
                <a:solidFill>
                  <a:schemeClr val="tx1"/>
                </a:solidFill>
                <a:latin typeface="+mn-lt"/>
                <a:ea typeface="+mn-ea"/>
                <a:cs typeface="+mn-cs"/>
              </a:rPr>
              <a:t>32</a:t>
            </a:r>
            <a:r>
              <a:rPr lang="en-US" sz="1200" b="0" i="0" u="none" strike="noStrike" kern="1200" baseline="0" dirty="0" smtClean="0">
                <a:solidFill>
                  <a:schemeClr val="tx1"/>
                </a:solidFill>
                <a:latin typeface="+mn-lt"/>
                <a:ea typeface="+mn-ea"/>
                <a:cs typeface="+mn-cs"/>
              </a:rPr>
              <a:t>% of claims.  </a:t>
            </a:r>
            <a:endParaRPr lang="en-US" strike="sngStrike" dirty="0" smtClean="0"/>
          </a:p>
          <a:p>
            <a:endParaRPr lang="en-US" sz="1200" b="0" i="0" u="none" strike="noStrike" kern="1200" baseline="0" dirty="0" smtClean="0">
              <a:solidFill>
                <a:schemeClr val="tx1"/>
              </a:solidFill>
              <a:latin typeface="+mn-lt"/>
              <a:ea typeface="+mn-ea"/>
              <a:cs typeface="+mn-cs"/>
            </a:endParaRPr>
          </a:p>
          <a:p>
            <a:r>
              <a:rPr lang="en-US" dirty="0" smtClean="0"/>
              <a:t>[</a:t>
            </a:r>
            <a:r>
              <a:rPr lang="en-US" b="1" dirty="0" smtClean="0"/>
              <a:t>3</a:t>
            </a:r>
            <a:r>
              <a:rPr lang="en-US" dirty="0" smtClean="0"/>
              <a:t>) </a:t>
            </a:r>
            <a:r>
              <a:rPr lang="en-US" sz="1200" b="0" i="0" u="none" strike="noStrike" kern="1200" baseline="0" dirty="0" smtClean="0">
                <a:solidFill>
                  <a:schemeClr val="tx1"/>
                </a:solidFill>
                <a:latin typeface="+mn-lt"/>
                <a:ea typeface="+mn-ea"/>
                <a:cs typeface="+mn-cs"/>
              </a:rPr>
              <a:t>MS injuries can become longstanding and sometimes have irreversible effects interfering with a healthy lifestyle</a:t>
            </a:r>
            <a:r>
              <a:rPr lang="en-US" sz="1200" b="1" i="0" u="none" strike="noStrike" kern="1200" baseline="0" dirty="0" smtClean="0">
                <a:solidFill>
                  <a:schemeClr val="tx1"/>
                </a:solidFill>
                <a:latin typeface="+mn-lt"/>
                <a:ea typeface="+mn-ea"/>
                <a:cs typeface="+mn-cs"/>
              </a:rPr>
              <a:t>. </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b="1" dirty="0" smtClean="0"/>
              <a:t>4</a:t>
            </a:r>
            <a:r>
              <a:rPr lang="en-US" dirty="0" smtClean="0"/>
              <a:t>)</a:t>
            </a:r>
            <a:r>
              <a:rPr lang="en-US" baseline="0" dirty="0" smtClean="0"/>
              <a:t> Taking proactive steps to </a:t>
            </a:r>
            <a:r>
              <a:rPr lang="en-US" sz="1200" b="0" i="0" u="none" strike="noStrike" kern="1200" baseline="0" dirty="0" smtClean="0">
                <a:solidFill>
                  <a:schemeClr val="tx1"/>
                </a:solidFill>
                <a:latin typeface="+mn-lt"/>
                <a:ea typeface="+mn-ea"/>
                <a:cs typeface="+mn-cs"/>
              </a:rPr>
              <a:t>prevent injuries benefits workers and employers at work </a:t>
            </a:r>
            <a:r>
              <a:rPr lang="en-US" sz="1200" b="0" i="1" u="none" strike="noStrike" kern="1200" baseline="0" dirty="0"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beyond the workplace. MSIP and ergonomics together helps </a:t>
            </a:r>
            <a:r>
              <a:rPr lang="en-US" baseline="0" dirty="0" smtClean="0"/>
              <a:t>keep workers healthy &amp; safe at work, makes work easier and more efficient which translates to good morale, lower rates of turnover, fewer injuries – which benefits us all. </a:t>
            </a:r>
            <a:br>
              <a:rPr lang="en-US" baseline="0" dirty="0" smtClean="0"/>
            </a:br>
            <a:endParaRPr lang="en-US" baseline="0" dirty="0" smtClean="0"/>
          </a:p>
          <a:p>
            <a:r>
              <a:rPr lang="en-US" baseline="0" dirty="0" smtClean="0"/>
              <a:t>[</a:t>
            </a:r>
            <a:r>
              <a:rPr lang="en-US" b="1" baseline="0" dirty="0" smtClean="0"/>
              <a:t>5</a:t>
            </a:r>
            <a:r>
              <a:rPr lang="en-US" baseline="0" dirty="0" smtClean="0"/>
              <a:t>) Involving and consulting with the people who do the work, as well as maintenance, engineering in MSI prevention and ergonomics can generate excellent and innovative ways to get work done in a safe and efficient manner</a:t>
            </a:r>
          </a:p>
          <a:p>
            <a:endParaRPr lang="en-US" baseline="0" dirty="0" smtClean="0"/>
          </a:p>
          <a:p>
            <a:r>
              <a:rPr lang="en-US" baseline="0" dirty="0" smtClean="0"/>
              <a:t>[</a:t>
            </a:r>
            <a:r>
              <a:rPr lang="en-US" b="1" baseline="0" dirty="0" smtClean="0"/>
              <a:t>6</a:t>
            </a:r>
            <a:r>
              <a:rPr lang="en-US" baseline="0" dirty="0" smtClean="0"/>
              <a:t>) WSBC also has law that requires employers to </a:t>
            </a:r>
            <a:r>
              <a:rPr lang="en-US" sz="1200" b="0" i="0" u="none" strike="noStrike" kern="1200" baseline="0" dirty="0" smtClean="0">
                <a:solidFill>
                  <a:schemeClr val="tx1"/>
                </a:solidFill>
                <a:latin typeface="+mn-lt"/>
                <a:ea typeface="+mn-ea"/>
                <a:cs typeface="+mn-cs"/>
              </a:rPr>
              <a:t>eliminate or reduce the risk of MSIs on the job. </a:t>
            </a:r>
          </a:p>
          <a:p>
            <a:endParaRPr lang="en-US" sz="1200" b="0" i="0" u="none" strike="noStrike" kern="1200" baseline="0" dirty="0" smtClean="0">
              <a:solidFill>
                <a:schemeClr val="tx1"/>
              </a:solidFill>
              <a:latin typeface="+mn-lt"/>
              <a:ea typeface="+mn-ea"/>
              <a:cs typeface="+mn-cs"/>
            </a:endParaRPr>
          </a:p>
          <a:p>
            <a:r>
              <a:rPr lang="en-US" baseline="0" dirty="0" smtClean="0"/>
              <a:t>For all these reasons – MSIP – is vital and makes good sense (</a:t>
            </a:r>
            <a:r>
              <a:rPr lang="en-US" i="1" baseline="0" dirty="0" smtClean="0"/>
              <a:t>including dollars and sense</a:t>
            </a:r>
            <a:r>
              <a:rPr lang="en-US" baseline="0" dirty="0" smtClean="0"/>
              <a:t>) </a:t>
            </a:r>
            <a:r>
              <a:rPr lang="en-US" i="1" baseline="0" dirty="0" smtClean="0"/>
              <a:t>and</a:t>
            </a:r>
            <a:r>
              <a:rPr lang="en-US" baseline="0" dirty="0" smtClean="0"/>
              <a:t> t</a:t>
            </a:r>
            <a:r>
              <a:rPr lang="en-US" sz="1200" b="0" i="0" u="none" strike="noStrike" kern="1200" baseline="0" dirty="0" smtClean="0">
                <a:solidFill>
                  <a:schemeClr val="tx1"/>
                </a:solidFill>
                <a:latin typeface="+mn-lt"/>
                <a:ea typeface="+mn-ea"/>
                <a:cs typeface="+mn-cs"/>
              </a:rPr>
              <a:t>he good news is MSIs are preventable. </a:t>
            </a:r>
          </a:p>
          <a:p>
            <a:endParaRPr lang="en-US" dirty="0"/>
          </a:p>
        </p:txBody>
      </p:sp>
    </p:spTree>
    <p:extLst>
      <p:ext uri="{BB962C8B-B14F-4D97-AF65-F5344CB8AC3E}">
        <p14:creationId xmlns:p14="http://schemas.microsoft.com/office/powerpoint/2010/main" val="2562534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659" y="4400411"/>
            <a:ext cx="5717272" cy="4815176"/>
          </a:xfrm>
        </p:spPr>
        <p:txBody>
          <a:bodyPr/>
          <a:lstStyle/>
          <a:p>
            <a:pPr marL="569913" indent="-569913" defTabSz="914400">
              <a:buClr>
                <a:schemeClr val="accent1"/>
              </a:buClr>
              <a:buFont typeface="Wingdings" panose="05000000000000000000" pitchFamily="2" charset="2"/>
              <a:buChar char="q"/>
            </a:pPr>
            <a:r>
              <a:rPr kumimoji="0" lang="en-CA" altLang="en-US" sz="2800" b="1" i="0" u="none" strike="noStrike" cap="none" normalizeH="0" baseline="0" dirty="0" smtClean="0">
                <a:ln>
                  <a:noFill/>
                </a:ln>
                <a:effectLst/>
                <a:ea typeface="Calibri" panose="020F0502020204030204" pitchFamily="34" charset="0"/>
                <a:cs typeface="Arial" panose="020B0604020202020204" pitchFamily="34" charset="0"/>
              </a:rPr>
              <a:t>Where have changes been </a:t>
            </a:r>
            <a:r>
              <a:rPr lang="en-CA" altLang="en-US" sz="2800" b="1" dirty="0" smtClean="0">
                <a:ea typeface="Calibri" panose="020F0502020204030204" pitchFamily="34" charset="0"/>
                <a:cs typeface="Arial" panose="020B0604020202020204" pitchFamily="34" charset="0"/>
              </a:rPr>
              <a:t>made to prevent or reduce back strains or shoulder injuries?</a:t>
            </a:r>
            <a:endParaRPr lang="en-US" altLang="en-US" sz="2800" dirty="0" smtClean="0">
              <a:cs typeface="Arial" panose="020B0604020202020204" pitchFamily="34" charset="0"/>
            </a:endParaRPr>
          </a:p>
          <a:p>
            <a:pPr marL="800100" lvl="1" indent="-342900" defTabSz="914400">
              <a:buClr>
                <a:schemeClr val="accent1"/>
              </a:buClr>
              <a:buFont typeface="Wingdings" panose="05000000000000000000" pitchFamily="2" charset="2"/>
              <a:buChar char="v"/>
            </a:pPr>
            <a:r>
              <a:rPr kumimoji="0" lang="en-CA" altLang="en-US" sz="2400" i="0" u="none" strike="noStrike" cap="none" normalizeH="0" baseline="0" dirty="0" smtClean="0">
                <a:ln>
                  <a:noFill/>
                </a:ln>
                <a:effectLst/>
                <a:ea typeface="Calibri" panose="020F0502020204030204" pitchFamily="34" charset="0"/>
                <a:cs typeface="Arial" panose="020B0604020202020204" pitchFamily="34" charset="0"/>
              </a:rPr>
              <a:t>introducing a solution like a new tool or process</a:t>
            </a:r>
          </a:p>
          <a:p>
            <a:pPr marL="569913" indent="-569913" defTabSz="914400"/>
            <a:endParaRPr lang="en-CA" altLang="en-US" sz="2400" b="1" dirty="0" smtClean="0">
              <a:ea typeface="Calibri" panose="020F0502020204030204" pitchFamily="34" charset="0"/>
              <a:cs typeface="Arial" panose="020B0604020202020204" pitchFamily="34" charset="0"/>
            </a:endParaRPr>
          </a:p>
          <a:p>
            <a:pPr marL="569913" indent="-569913" defTabSz="914400">
              <a:buClr>
                <a:schemeClr val="accent1"/>
              </a:buClr>
              <a:buFont typeface="Wingdings" panose="05000000000000000000" pitchFamily="2" charset="2"/>
              <a:buChar char="q"/>
            </a:pPr>
            <a:r>
              <a:rPr kumimoji="0" lang="en-CA" altLang="en-US" sz="2800" b="1" i="0" u="none" strike="noStrike" cap="none" normalizeH="0" baseline="0" dirty="0" smtClean="0">
                <a:ln>
                  <a:noFill/>
                </a:ln>
                <a:effectLst/>
                <a:ea typeface="Calibri" panose="020F0502020204030204" pitchFamily="34" charset="0"/>
                <a:cs typeface="Arial" panose="020B0604020202020204" pitchFamily="34" charset="0"/>
              </a:rPr>
              <a:t>What jobs or tasks are the heaviest?</a:t>
            </a:r>
          </a:p>
          <a:p>
            <a:pPr marL="800100" lvl="1" indent="-342900" defTabSz="914400">
              <a:buClr>
                <a:schemeClr val="accent1"/>
              </a:buClr>
              <a:buFont typeface="Wingdings" panose="05000000000000000000" pitchFamily="2" charset="2"/>
              <a:buChar char="v"/>
            </a:pPr>
            <a:r>
              <a:rPr kumimoji="0" lang="en-CA" altLang="en-US" sz="2400" i="0" u="none" strike="noStrike" cap="none" normalizeH="0" baseline="0" dirty="0" smtClean="0">
                <a:ln>
                  <a:noFill/>
                </a:ln>
                <a:effectLst/>
                <a:ea typeface="Calibri" panose="020F0502020204030204" pitchFamily="34" charset="0"/>
                <a:cs typeface="Arial" panose="020B0604020202020204" pitchFamily="34" charset="0"/>
              </a:rPr>
              <a:t>tasks where injuries have been reported</a:t>
            </a:r>
          </a:p>
          <a:p>
            <a:pPr marL="800100" lvl="1" indent="-342900" defTabSz="914400">
              <a:buClr>
                <a:schemeClr val="accent1"/>
              </a:buClr>
              <a:buFont typeface="Wingdings" panose="05000000000000000000" pitchFamily="2" charset="2"/>
              <a:buChar char="v"/>
            </a:pPr>
            <a:r>
              <a:rPr kumimoji="0" lang="en-CA" altLang="en-US" sz="2400" i="0" u="none" strike="noStrike" cap="none" normalizeH="0" baseline="0" dirty="0" smtClean="0">
                <a:ln>
                  <a:noFill/>
                </a:ln>
                <a:effectLst/>
                <a:ea typeface="Calibri" panose="020F0502020204030204" pitchFamily="34" charset="0"/>
                <a:cs typeface="Arial" panose="020B0604020202020204" pitchFamily="34" charset="0"/>
              </a:rPr>
              <a:t>workers say its tough / awkward / heavy</a:t>
            </a:r>
            <a:endParaRPr kumimoji="0" lang="en-CA" altLang="en-US" sz="2400" i="0" u="none" strike="noStrike" cap="none" normalizeH="0" baseline="0" dirty="0" smtClean="0">
              <a:ln>
                <a:noFill/>
              </a:ln>
              <a:effectLst/>
              <a:cs typeface="Arial" panose="020B0604020202020204" pitchFamily="34" charset="0"/>
            </a:endParaRPr>
          </a:p>
          <a:p>
            <a:endParaRPr lang="en-CA" dirty="0"/>
          </a:p>
        </p:txBody>
      </p:sp>
    </p:spTree>
    <p:extLst>
      <p:ext uri="{BB962C8B-B14F-4D97-AF65-F5344CB8AC3E}">
        <p14:creationId xmlns:p14="http://schemas.microsoft.com/office/powerpoint/2010/main" val="2335356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0775" y="692150"/>
            <a:ext cx="4616450" cy="3463925"/>
          </a:xfrm>
        </p:spPr>
      </p:sp>
      <p:sp>
        <p:nvSpPr>
          <p:cNvPr id="3" name="Notes Placeholder 2"/>
          <p:cNvSpPr>
            <a:spLocks noGrp="1"/>
          </p:cNvSpPr>
          <p:nvPr>
            <p:ph type="body" idx="1"/>
          </p:nvPr>
        </p:nvSpPr>
        <p:spPr/>
        <p:txBody>
          <a:bodyPr/>
          <a:lstStyle/>
          <a:p>
            <a:r>
              <a:rPr lang="en-US" sz="1200" dirty="0">
                <a:latin typeface="Tahoma" panose="020B0604030504040204" pitchFamily="34" charset="0"/>
                <a:ea typeface="Tahoma" panose="020B0604030504040204" pitchFamily="34" charset="0"/>
                <a:cs typeface="Tahoma" panose="020B0604030504040204" pitchFamily="34" charset="0"/>
              </a:rPr>
              <a:t>WorkSafeBC has a number of resources to help workers and employers reduce the risk of MSIs.  </a:t>
            </a:r>
          </a:p>
          <a:p>
            <a:endParaRPr lang="en-US" sz="12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err="1">
                <a:latin typeface="Tahoma" panose="020B0604030504040204" pitchFamily="34" charset="0"/>
                <a:ea typeface="Tahoma" panose="020B0604030504040204" pitchFamily="34" charset="0"/>
                <a:cs typeface="Tahoma" panose="020B0604030504040204" pitchFamily="34" charset="0"/>
              </a:rPr>
              <a:t>WorksafeBC</a:t>
            </a:r>
            <a:r>
              <a:rPr lang="en-US" sz="1200" baseline="0" dirty="0">
                <a:latin typeface="Tahoma" panose="020B0604030504040204" pitchFamily="34" charset="0"/>
                <a:ea typeface="Tahoma" panose="020B0604030504040204" pitchFamily="34" charset="0"/>
                <a:cs typeface="Tahoma" panose="020B0604030504040204" pitchFamily="34" charset="0"/>
              </a:rPr>
              <a:t> </a:t>
            </a:r>
            <a:r>
              <a:rPr lang="en-US" sz="1200" dirty="0">
                <a:latin typeface="Tahoma" panose="020B0604030504040204" pitchFamily="34" charset="0"/>
                <a:ea typeface="Tahoma" panose="020B0604030504040204" pitchFamily="34" charset="0"/>
                <a:cs typeface="Tahoma" panose="020B0604030504040204" pitchFamily="34" charset="0"/>
              </a:rPr>
              <a:t>produces an Ergonomics E-news bi-annually –</a:t>
            </a:r>
            <a:r>
              <a:rPr lang="en-US" sz="1200" baseline="0" dirty="0">
                <a:latin typeface="Tahoma" panose="020B0604030504040204" pitchFamily="34" charset="0"/>
                <a:ea typeface="Tahoma" panose="020B0604030504040204" pitchFamily="34" charset="0"/>
                <a:cs typeface="Tahoma" panose="020B0604030504040204" pitchFamily="34" charset="0"/>
              </a:rPr>
              <a:t> a great source of information t</a:t>
            </a:r>
            <a:r>
              <a:rPr lang="en-US" sz="1200" dirty="0">
                <a:latin typeface="Tahoma" panose="020B0604030504040204" pitchFamily="34" charset="0"/>
                <a:ea typeface="Tahoma" panose="020B0604030504040204" pitchFamily="34" charset="0"/>
                <a:cs typeface="Tahoma" panose="020B0604030504040204" pitchFamily="34" charset="0"/>
              </a:rPr>
              <a:t>o both help get started and enhance your </a:t>
            </a:r>
            <a:r>
              <a:rPr lang="en-US" sz="1200" baseline="0" dirty="0">
                <a:latin typeface="Tahoma" panose="020B0604030504040204" pitchFamily="34" charset="0"/>
                <a:ea typeface="Tahoma" panose="020B0604030504040204" pitchFamily="34" charset="0"/>
                <a:cs typeface="Tahoma" panose="020B0604030504040204" pitchFamily="34" charset="0"/>
              </a:rPr>
              <a:t>MSIP efforts! You’ll find  tips and </a:t>
            </a:r>
            <a:r>
              <a:rPr lang="en-US" sz="1200" kern="1200" dirty="0">
                <a:solidFill>
                  <a:schemeClr val="tx1"/>
                </a:solidFill>
                <a:effectLst/>
                <a:latin typeface="+mn-lt"/>
                <a:ea typeface="+mn-ea"/>
                <a:cs typeface="+mn-cs"/>
              </a:rPr>
              <a:t>strategies to identify and control MSI risks in the workplace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Also..the</a:t>
            </a:r>
            <a:r>
              <a:rPr lang="en-US" sz="1200" kern="1200" dirty="0">
                <a:solidFill>
                  <a:schemeClr val="tx1"/>
                </a:solidFill>
                <a:effectLst/>
                <a:latin typeface="+mn-lt"/>
                <a:ea typeface="+mn-ea"/>
                <a:cs typeface="+mn-cs"/>
              </a:rPr>
              <a:t> other resources we will send out following this webinar</a:t>
            </a:r>
            <a:endParaRPr lang="en-US" dirty="0"/>
          </a:p>
          <a:p>
            <a:pPr>
              <a:buClrTx/>
            </a:pPr>
            <a:r>
              <a:rPr lang="en-US" sz="1200" dirty="0">
                <a:latin typeface="Tahoma" panose="020B0604030504040204" pitchFamily="34" charset="0"/>
                <a:ea typeface="Tahoma" panose="020B0604030504040204" pitchFamily="34" charset="0"/>
                <a:cs typeface="Tahoma" panose="020B0604030504040204" pitchFamily="34" charset="0"/>
              </a:rPr>
              <a:t>[1]You’ll find this first booklet very helpful – most</a:t>
            </a:r>
            <a:r>
              <a:rPr lang="en-US" sz="1200" baseline="0" dirty="0">
                <a:latin typeface="Tahoma" panose="020B0604030504040204" pitchFamily="34" charset="0"/>
                <a:ea typeface="Tahoma" panose="020B0604030504040204" pitchFamily="34" charset="0"/>
                <a:cs typeface="Tahoma" panose="020B0604030504040204" pitchFamily="34" charset="0"/>
              </a:rPr>
              <a:t> of the information we shared today is in there – it’s useful to guide you through the steps and provide all the materials to help you get started with educating workers</a:t>
            </a:r>
          </a:p>
          <a:p>
            <a:pPr>
              <a:buClrTx/>
            </a:pPr>
            <a:r>
              <a:rPr lang="en-US" sz="1200" baseline="0" dirty="0">
                <a:latin typeface="Tahoma" panose="020B0604030504040204" pitchFamily="34" charset="0"/>
                <a:ea typeface="Tahoma" panose="020B0604030504040204" pitchFamily="34" charset="0"/>
                <a:cs typeface="Tahoma" panose="020B0604030504040204" pitchFamily="34" charset="0"/>
              </a:rPr>
              <a:t>[2] The second booklet is for employers and JCs and lists more information to help identify, assess and effectively control MSIs risk (with 6 pages of control options)</a:t>
            </a:r>
          </a:p>
          <a:p>
            <a:pPr>
              <a:buClrTx/>
            </a:pPr>
            <a:endParaRPr lang="en-US" sz="1200" baseline="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baseline="0" dirty="0">
                <a:latin typeface="Tahoma" panose="020B0604030504040204" pitchFamily="34" charset="0"/>
                <a:ea typeface="Tahoma" panose="020B0604030504040204" pitchFamily="34" charset="0"/>
                <a:cs typeface="Tahoma" panose="020B0604030504040204" pitchFamily="34" charset="0"/>
              </a:rPr>
              <a:t>[3] How to make the computer station fit you is an excellent resource also on our website and also helpful for home office settings</a:t>
            </a:r>
          </a:p>
          <a:p>
            <a:pPr>
              <a:buClrTx/>
            </a:pPr>
            <a:endParaRPr lang="en-US" sz="1200" baseline="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dirty="0">
                <a:latin typeface="Tahoma" panose="020B0604030504040204" pitchFamily="34" charset="0"/>
                <a:ea typeface="Tahoma" panose="020B0604030504040204" pitchFamily="34" charset="0"/>
                <a:cs typeface="Tahoma" panose="020B0604030504040204" pitchFamily="34" charset="0"/>
              </a:rPr>
              <a:t>[4] the Blue man video is a good refresher</a:t>
            </a:r>
            <a:r>
              <a:rPr lang="en-US" sz="1200" baseline="0" dirty="0">
                <a:latin typeface="Tahoma" panose="020B0604030504040204" pitchFamily="34" charset="0"/>
                <a:ea typeface="Tahoma" panose="020B0604030504040204" pitchFamily="34" charset="0"/>
                <a:cs typeface="Tahoma" panose="020B0604030504040204" pitchFamily="34" charset="0"/>
              </a:rPr>
              <a:t> on how to eliminate and reduce risks related to lifting</a:t>
            </a:r>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a:p>
            <a:pPr>
              <a:buClrTx/>
            </a:pPr>
            <a:r>
              <a:rPr lang="en-US" sz="1200" dirty="0">
                <a:latin typeface="Tahoma" panose="020B0604030504040204" pitchFamily="34" charset="0"/>
                <a:ea typeface="Tahoma" panose="020B0604030504040204" pitchFamily="34" charset="0"/>
                <a:cs typeface="Tahoma" panose="020B0604030504040204" pitchFamily="34" charset="0"/>
              </a:rPr>
              <a:t> </a:t>
            </a:r>
          </a:p>
          <a:p>
            <a:pPr>
              <a:buClrTx/>
            </a:pP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37</a:t>
            </a:fld>
            <a:endParaRPr lang="en-US" dirty="0"/>
          </a:p>
        </p:txBody>
      </p:sp>
    </p:spTree>
    <p:extLst>
      <p:ext uri="{BB962C8B-B14F-4D97-AF65-F5344CB8AC3E}">
        <p14:creationId xmlns:p14="http://schemas.microsoft.com/office/powerpoint/2010/main" val="329674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266334-EC92-C443-9E36-0459805A33BE}" type="slidenum">
              <a:rPr lang="en-US" smtClean="0"/>
              <a:pPr/>
              <a:t>38</a:t>
            </a:fld>
            <a:endParaRPr lang="en-US" dirty="0"/>
          </a:p>
        </p:txBody>
      </p:sp>
    </p:spTree>
    <p:extLst>
      <p:ext uri="{BB962C8B-B14F-4D97-AF65-F5344CB8AC3E}">
        <p14:creationId xmlns:p14="http://schemas.microsoft.com/office/powerpoint/2010/main" val="134257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rPr>
              <a:t>Serious injury rate for Contact with Electricity has not been provided because it is not credible due to the low number of claims.</a:t>
            </a:r>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39</a:t>
            </a:fld>
            <a:endParaRPr lang="en-US" dirty="0"/>
          </a:p>
        </p:txBody>
      </p:sp>
    </p:spTree>
    <p:extLst>
      <p:ext uri="{BB962C8B-B14F-4D97-AF65-F5344CB8AC3E}">
        <p14:creationId xmlns:p14="http://schemas.microsoft.com/office/powerpoint/2010/main" val="245028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The inspectional approach is </a:t>
            </a:r>
            <a:r>
              <a:rPr lang="en-US" b="1" dirty="0" smtClean="0">
                <a:solidFill>
                  <a:schemeClr val="accent2"/>
                </a:solidFill>
              </a:rPr>
              <a:t>built to work in combination with HRS inspections </a:t>
            </a:r>
            <a:r>
              <a:rPr lang="en-US" dirty="0" smtClean="0"/>
              <a:t>by:</a:t>
            </a:r>
          </a:p>
          <a:p>
            <a:pPr marL="800100" lvl="1" indent="-342900">
              <a:spcAft>
                <a:spcPts val="600"/>
              </a:spcAft>
              <a:buFont typeface="+mj-lt"/>
              <a:buAutoNum type="arabicPeriod"/>
            </a:pPr>
            <a:r>
              <a:rPr lang="en-US" dirty="0" smtClean="0"/>
              <a:t>Providing standard foundational info to employers on managing risks in the workplace across all inspections</a:t>
            </a:r>
          </a:p>
          <a:p>
            <a:pPr marL="800100" lvl="1" indent="-342900">
              <a:spcAft>
                <a:spcPts val="600"/>
              </a:spcAft>
              <a:buFont typeface="+mj-lt"/>
              <a:buAutoNum type="arabicPeriod"/>
            </a:pPr>
            <a:r>
              <a:rPr lang="en-US" dirty="0" smtClean="0"/>
              <a:t>Having functionality to customize inspections to HRS needs, by plugging in the specific HRS risks into the inspection as focus areas</a:t>
            </a:r>
          </a:p>
          <a:p>
            <a:pPr marL="800100" lvl="1" indent="-342900">
              <a:spcAft>
                <a:spcPts val="600"/>
              </a:spcAft>
              <a:buFont typeface="+mj-lt"/>
              <a:buAutoNum type="arabicPeriod"/>
            </a:pPr>
            <a:endParaRPr lang="en-US" dirty="0" smtClean="0"/>
          </a:p>
          <a:p>
            <a:pPr marL="354013" indent="-342900">
              <a:spcAft>
                <a:spcPts val="600"/>
              </a:spcAft>
            </a:pPr>
            <a:r>
              <a:rPr lang="en-US" dirty="0" smtClean="0"/>
              <a:t>Inspections will also include the completion of an </a:t>
            </a:r>
            <a:r>
              <a:rPr lang="en-US" b="1" dirty="0" smtClean="0">
                <a:solidFill>
                  <a:schemeClr val="accent2"/>
                </a:solidFill>
              </a:rPr>
              <a:t>effectiveness survey </a:t>
            </a:r>
            <a:r>
              <a:rPr lang="en-US" dirty="0" smtClean="0"/>
              <a:t>to gauge effectiveness of an employer’s: </a:t>
            </a:r>
          </a:p>
          <a:p>
            <a:pPr marL="800100" lvl="1" indent="-342900">
              <a:spcAft>
                <a:spcPts val="600"/>
              </a:spcAft>
              <a:buFont typeface="+mj-lt"/>
              <a:buAutoNum type="arabicPeriod"/>
            </a:pPr>
            <a:r>
              <a:rPr lang="en-US" dirty="0" smtClean="0"/>
              <a:t>Specific risk controls (i.e., Manufacturing HRS – Safeguarding/lockout, fires/explosions, &amp; MSI)</a:t>
            </a:r>
          </a:p>
          <a:p>
            <a:pPr marL="800100" lvl="1" indent="-342900">
              <a:spcAft>
                <a:spcPts val="600"/>
              </a:spcAft>
              <a:buFont typeface="+mj-lt"/>
              <a:buAutoNum type="arabicPeriod"/>
            </a:pPr>
            <a:r>
              <a:rPr lang="en-US" dirty="0" smtClean="0"/>
              <a:t>Overall safety system (i.e., its maturity)</a:t>
            </a:r>
            <a:endParaRPr lang="en-CA"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2022 Prevention officers will be focusing on the Risk Management Basics (Back to Basics) inspection initiative which will apply to all industries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Providing standard foundational information to employers on managing risks in the workplace.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Construction officers will as a minimum be focusing on the four risk areas as well as other workplace health and safety risks they observe on the work site.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The focus will include small and large employers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Employer resource:  </a:t>
            </a:r>
            <a:r>
              <a:rPr lang="en-US" sz="1200" u="sng" kern="1200" dirty="0">
                <a:solidFill>
                  <a:schemeClr val="tx1"/>
                </a:solidFill>
                <a:effectLst/>
                <a:latin typeface="+mn-lt"/>
                <a:ea typeface="+mn-ea"/>
                <a:cs typeface="+mn-cs"/>
                <a:hlinkClick r:id="rId3"/>
              </a:rPr>
              <a:t>Basics of risk management: Four steps to a healthy and safe workplace | WorkSafeBC</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 why are we focusing on Risk Management Basics?</a:t>
            </a:r>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Leverage the successes and build upon the COVID-19 inspectional approach. Once a workplace is better at managing risk in one area, whether that COVID-19 or a High Risk strategy injury driver like falls from elevation, this ability and approach is transferable to other risks and will position the employer to be successful in other areas of OH&amp;S and lead to overall improvements in workplace culture.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want to continue to build on an employers' knowledge and capabilities of how they can </a:t>
            </a:r>
            <a:r>
              <a:rPr lang="en-US" sz="1200" b="1" kern="1200" dirty="0">
                <a:solidFill>
                  <a:schemeClr val="tx1"/>
                </a:solidFill>
                <a:effectLst/>
                <a:latin typeface="+mn-lt"/>
                <a:ea typeface="+mn-ea"/>
                <a:cs typeface="+mn-cs"/>
              </a:rPr>
              <a:t>effectively manage risks in their workplace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Effective engagement with employer and worker reps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Focusing on key health and safety program elements (e.g., JHSC) that will lead to sustained compliance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Prevention officers will engage employers and workers in the following areas:</a:t>
            </a:r>
            <a:endParaRPr lang="en-CA"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Health and safety programs</a:t>
            </a:r>
            <a:endParaRPr lang="en-CA"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Effective risk controls and critical controls</a:t>
            </a:r>
            <a:endParaRPr lang="en-CA"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Joint committees and health and safety representatives</a:t>
            </a:r>
            <a:endParaRPr lang="en-CA"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Communication</a:t>
            </a:r>
            <a:endParaRPr lang="en-CA" sz="1200" kern="1200" dirty="0">
              <a:solidFill>
                <a:schemeClr val="tx1"/>
              </a:solidFill>
              <a:effectLst/>
              <a:latin typeface="+mn-lt"/>
              <a:ea typeface="+mn-ea"/>
              <a:cs typeface="+mn-cs"/>
            </a:endParaRPr>
          </a:p>
          <a:p>
            <a:pPr lvl="0"/>
            <a:r>
              <a:rPr lang="en-US" sz="1200" b="1" i="1" kern="1200" dirty="0">
                <a:solidFill>
                  <a:schemeClr val="tx1"/>
                </a:solidFill>
                <a:effectLst/>
                <a:latin typeface="+mn-lt"/>
                <a:ea typeface="+mn-ea"/>
                <a:cs typeface="+mn-cs"/>
              </a:rPr>
              <a:t>Worker consultation and engagement</a:t>
            </a:r>
            <a:r>
              <a:rPr lang="en-US" sz="1200" kern="1200" dirty="0">
                <a:solidFill>
                  <a:schemeClr val="tx1"/>
                </a:solidFill>
                <a:effectLst/>
                <a:latin typeface="+mn-lt"/>
                <a:ea typeface="+mn-ea"/>
                <a:cs typeface="+mn-cs"/>
              </a:rPr>
              <a:t>- Worker involvement is a critical component of an effective occupational health and safety management system and a valuable contributor to a good health and safety culture.</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Inspections will also include the officer completing an </a:t>
            </a:r>
            <a:r>
              <a:rPr lang="en-US" sz="1200" b="1" kern="1200" dirty="0">
                <a:solidFill>
                  <a:schemeClr val="tx1"/>
                </a:solidFill>
                <a:effectLst/>
                <a:latin typeface="+mn-lt"/>
                <a:ea typeface="+mn-ea"/>
                <a:cs typeface="+mn-cs"/>
              </a:rPr>
              <a:t>effectiveness survey </a:t>
            </a:r>
            <a:r>
              <a:rPr lang="en-US" sz="1200" kern="1200" dirty="0">
                <a:solidFill>
                  <a:schemeClr val="tx1"/>
                </a:solidFill>
                <a:effectLst/>
                <a:latin typeface="+mn-lt"/>
                <a:ea typeface="+mn-ea"/>
                <a:cs typeface="+mn-cs"/>
              </a:rPr>
              <a:t>to gauge effectiveness of an employer’s risk controls, for example:</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Specific risk controls (i.e., with the CHRS; Falls from Elevation, Struck-by, Contact with High Voltage Electricity, &amp; MSI)</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Overall health &amp; safety system (i.e., its maturity)</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results from these surveys will guide our future strategy work.</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 with management, supervisors, workers, contractors is important.  Written communication should be translated into different languages where required and made available in different formats (e.g. pictograms, large print).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 employers are providing clear and ongoing communication about hazards and risks in the workplace.  Keep in mind that a worker response to risk will depend on their understanding of the risk.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the World Health Organization (WHO), the promotion of health and safety is a collective effort of employers, workers, supervisors.  This is aligned with the Internal Responsibility System (IRS).  The IRS philosophy is that every person within the workplace is responsible for health and safety, and the degree of responsibility depends on their position within the workplace.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Worker involvement is a critical component of an effective occupational health and safety management system and a valuable contributor to a good health and safety culture.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Culture is the environment embedded with individual and collective attitudes, values, and perceptions that influence workers’ behavior and determine their commitment to safety management.  Culture has been shown to be an important indicator of health and safety performance.  Good safety culture also leads to greater compliance with workplace safety policies and procedures.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Poor safety culture creates obstacles to meeting the recommendations set by the employer in the workplace.  Work and workplaces change rapidly on construction sites and health and safety culture is likely to help workplaces adapt quickly to ensure the health and safety of their workers and the success of their business.</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4</a:t>
            </a:fld>
            <a:endParaRPr lang="en-US" dirty="0"/>
          </a:p>
        </p:txBody>
      </p:sp>
    </p:spTree>
    <p:extLst>
      <p:ext uri="{BB962C8B-B14F-4D97-AF65-F5344CB8AC3E}">
        <p14:creationId xmlns:p14="http://schemas.microsoft.com/office/powerpoint/2010/main" val="16006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base" latinLnBrk="0" hangingPunct="1">
              <a:lnSpc>
                <a:spcPct val="120000"/>
              </a:lnSpc>
              <a:spcBef>
                <a:spcPts val="384"/>
              </a:spcBef>
              <a:spcAft>
                <a:spcPct val="0"/>
              </a:spcAft>
              <a:buClr>
                <a:srgbClr val="ED8B00"/>
              </a:buClr>
              <a:buSzTx/>
              <a:buFont typeface="Arial"/>
              <a:buNone/>
              <a:tabLst/>
              <a:defRPr/>
            </a:pPr>
            <a:r>
              <a:rPr kumimoji="0" lang="en-US" sz="1600" b="1" i="0" u="none" strike="noStrike" kern="1200" cap="none" spc="0" normalizeH="0" baseline="0" noProof="0" dirty="0">
                <a:ln>
                  <a:noFill/>
                </a:ln>
                <a:solidFill>
                  <a:srgbClr val="ED8B00"/>
                </a:solidFill>
                <a:effectLst/>
                <a:uLnTx/>
                <a:uFillTx/>
                <a:latin typeface="Verdana"/>
                <a:ea typeface="ＭＳ Ｐゴシック" pitchFamily="39" charset="-128"/>
              </a:rPr>
              <a:t>Outreach activities this quarter</a:t>
            </a:r>
          </a:p>
          <a:p>
            <a:pPr marL="182563" marR="0" lvl="0" indent="-182563" algn="l" defTabSz="457200" rtl="0" eaLnBrk="1" fontAlgn="base" latinLnBrk="0" hangingPunct="1">
              <a:lnSpc>
                <a:spcPct val="120000"/>
              </a:lnSpc>
              <a:spcBef>
                <a:spcPct val="20000"/>
              </a:spcBef>
              <a:spcAft>
                <a:spcPct val="0"/>
              </a:spcAft>
              <a:buClr>
                <a:srgbClr val="ED8B00"/>
              </a:buClr>
              <a:buSzTx/>
              <a:buFont typeface="Arial"/>
              <a:buChar char="•"/>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Presented to a youth employment program for the Métis Nation British Columbia focused on construction industry and falls from elevation, over-exertion and struck-bys</a:t>
            </a:r>
          </a:p>
          <a:p>
            <a:pPr marL="182563" marR="0" lvl="0" indent="-182563" algn="l" defTabSz="457200" rtl="0" eaLnBrk="1" fontAlgn="base" latinLnBrk="0" hangingPunct="1">
              <a:lnSpc>
                <a:spcPct val="120000"/>
              </a:lnSpc>
              <a:spcBef>
                <a:spcPct val="20000"/>
              </a:spcBef>
              <a:spcAft>
                <a:spcPct val="0"/>
              </a:spcAft>
              <a:buClr>
                <a:srgbClr val="ED8B00"/>
              </a:buClr>
              <a:buSzTx/>
              <a:buFont typeface="Arial"/>
              <a:buChar char="•"/>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Presented to the Tradesman Association on falls from elevation and prime </a:t>
            </a:r>
            <a:r>
              <a:rPr lang="en-US" altLang="en-US" sz="1200" dirty="0">
                <a:latin typeface="Verdana" panose="020B0604030504040204" pitchFamily="34" charset="0"/>
                <a:ea typeface="ＭＳ Ｐゴシック" panose="020B0600070205080204" pitchFamily="34" charset="-128"/>
                <a:cs typeface="Verdana" panose="020B0604030504040204" pitchFamily="34" charset="0"/>
              </a:rPr>
              <a:t>c</a:t>
            </a: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ontractor </a:t>
            </a:r>
            <a:r>
              <a:rPr lang="en-US" altLang="en-US" sz="1200" dirty="0" smtClean="0">
                <a:latin typeface="Verdana" panose="020B0604030504040204" pitchFamily="34" charset="0"/>
                <a:ea typeface="ＭＳ Ｐゴシック" panose="020B0600070205080204" pitchFamily="34" charset="-128"/>
                <a:cs typeface="Verdana" panose="020B0604030504040204" pitchFamily="34" charset="0"/>
              </a:rPr>
              <a:t>r</a:t>
            </a: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esponsibilities</a:t>
            </a:r>
            <a:endPar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endParaRPr>
          </a:p>
          <a:p>
            <a:pPr marL="182563" marR="0" lvl="0" indent="-182563" algn="l" defTabSz="457200" rtl="0" eaLnBrk="1" fontAlgn="base" latinLnBrk="0" hangingPunct="1">
              <a:lnSpc>
                <a:spcPct val="120000"/>
              </a:lnSpc>
              <a:spcBef>
                <a:spcPct val="20000"/>
              </a:spcBef>
              <a:spcAft>
                <a:spcPct val="0"/>
              </a:spcAft>
              <a:buClr>
                <a:srgbClr val="ED8B00"/>
              </a:buClr>
              <a:buSzTx/>
              <a:buFont typeface="Arial"/>
              <a:buChar char="•"/>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Presented to Canadian Home Builders Association on falls from elevation and prime </a:t>
            </a:r>
            <a:r>
              <a:rPr lang="en-US" altLang="en-US" sz="1200" dirty="0">
                <a:latin typeface="Verdana" panose="020B0604030504040204" pitchFamily="34" charset="0"/>
                <a:ea typeface="ＭＳ Ｐゴシック" panose="020B0600070205080204" pitchFamily="34" charset="-128"/>
                <a:cs typeface="Verdana" panose="020B0604030504040204" pitchFamily="34" charset="0"/>
              </a:rPr>
              <a:t>c</a:t>
            </a: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ontractor </a:t>
            </a:r>
            <a:r>
              <a:rPr lang="en-US" altLang="en-US" sz="1200" dirty="0">
                <a:latin typeface="Verdana" panose="020B0604030504040204" pitchFamily="34" charset="0"/>
                <a:ea typeface="ＭＳ Ｐゴシック" panose="020B0600070205080204" pitchFamily="34" charset="-128"/>
                <a:cs typeface="Verdana" panose="020B0604030504040204" pitchFamily="34" charset="0"/>
              </a:rPr>
              <a:t>r</a:t>
            </a: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esponsibilities</a:t>
            </a:r>
          </a:p>
          <a:p>
            <a:pPr marL="182563" marR="0" lvl="0" indent="-182563" algn="l" defTabSz="457200" rtl="0" eaLnBrk="1" fontAlgn="base" latinLnBrk="0" hangingPunct="1">
              <a:lnSpc>
                <a:spcPct val="120000"/>
              </a:lnSpc>
              <a:spcBef>
                <a:spcPct val="20000"/>
              </a:spcBef>
              <a:spcAft>
                <a:spcPct val="0"/>
              </a:spcAft>
              <a:buClr>
                <a:srgbClr val="ED8B00"/>
              </a:buClr>
              <a:buSzTx/>
              <a:buFont typeface="Arial"/>
              <a:buChar char="•"/>
              <a:tabLst/>
              <a:defRPr/>
            </a:pPr>
            <a:r>
              <a:rPr kumimoji="0" lang="en-US" altLang="en-US" sz="12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34" charset="-128"/>
                <a:cs typeface="Verdana" panose="020B0604030504040204" pitchFamily="34" charset="0"/>
              </a:rPr>
              <a:t>Conducted external stakeholder bowtie analysis on high voltage contact</a:t>
            </a:r>
          </a:p>
          <a:p>
            <a:pPr marL="0" indent="0">
              <a:buNone/>
            </a:pPr>
            <a:endParaRPr lang="en-US" b="1" baseline="0" dirty="0"/>
          </a:p>
          <a:p>
            <a:pPr marL="0" indent="0">
              <a:buNone/>
            </a:pPr>
            <a:endParaRPr lang="en-US" b="1" baseline="0" dirty="0"/>
          </a:p>
          <a:p>
            <a:pPr marL="0" indent="0">
              <a:buNone/>
            </a:pPr>
            <a:r>
              <a:rPr lang="en-US" b="1" baseline="0" dirty="0"/>
              <a:t>Fall from Elevation</a:t>
            </a:r>
          </a:p>
          <a:p>
            <a:pPr marL="0" indent="0">
              <a:buNone/>
            </a:pPr>
            <a:endParaRPr lang="en-US" baseline="0" dirty="0"/>
          </a:p>
          <a:p>
            <a:r>
              <a:rPr lang="en-US" baseline="0" dirty="0"/>
              <a:t>The problem:  construction workers are working at height and falling without adequate and reliable controls in place which is resulting in serious injury and sometimes death.  Driving the serious injury rate in construction.</a:t>
            </a:r>
          </a:p>
          <a:p>
            <a:endParaRPr lang="en-US" baseline="0" dirty="0"/>
          </a:p>
          <a:p>
            <a:r>
              <a:rPr lang="en-US" baseline="0" dirty="0"/>
              <a:t>The hazard:</a:t>
            </a:r>
          </a:p>
          <a:p>
            <a:r>
              <a:rPr lang="en-US" baseline="0" dirty="0"/>
              <a:t>Workers who carry out work activities on building exteriors may use a variety of methods to access specific work areas that introduce a hazard of falling.  If no proper fall protection systems are in place workers can be exposed to the potential of falling from elevation which may result in serious injury or even death.</a:t>
            </a:r>
          </a:p>
          <a:p>
            <a:r>
              <a:rPr lang="en-US" baseline="0" dirty="0"/>
              <a:t>Roofs, ladders and scaffolds are the three major sources of fatal falls in construction. </a:t>
            </a:r>
            <a:endParaRPr lang="en-US" b="1" baseline="0" dirty="0"/>
          </a:p>
          <a:p>
            <a:endParaRPr lang="en-US" b="1" baseline="0" dirty="0"/>
          </a:p>
          <a:p>
            <a:r>
              <a:rPr lang="en-US" b="1" baseline="0" dirty="0"/>
              <a:t>Struck-by</a:t>
            </a:r>
          </a:p>
          <a:p>
            <a:endParaRPr lang="en-US" baseline="0" dirty="0"/>
          </a:p>
          <a:p>
            <a:r>
              <a:rPr lang="en-US" baseline="0" dirty="0"/>
              <a:t>Driving the serious injury rate in construction.  Looking to focus on workers who work in proximity to mobile equipment that is in motion and where the equipment is moving from one location to another.  RAU currently has a risk assessment project where we will be using their risk analysis to guide us in our focus for next year.  BIA review of the injury data identifies includes a focus on struck-by injuries relating to equipment and machinery in their recommendation for our CHRS. </a:t>
            </a:r>
          </a:p>
          <a:p>
            <a:endParaRPr lang="en-US" baseline="0" dirty="0"/>
          </a:p>
          <a:p>
            <a:pPr marL="228600" indent="-228600">
              <a:buAutoNum type="arabicPeriod" startAt="3"/>
            </a:pPr>
            <a:r>
              <a:rPr lang="en-US" b="1" baseline="0" dirty="0"/>
              <a:t>Contact with Electricity</a:t>
            </a:r>
          </a:p>
          <a:p>
            <a:pPr marL="0" indent="0">
              <a:buNone/>
            </a:pPr>
            <a:r>
              <a:rPr lang="en-US" baseline="0" dirty="0"/>
              <a:t>Catastrophic risk and risk of serious injury is high</a:t>
            </a:r>
          </a:p>
          <a:p>
            <a:pPr marL="0" indent="0">
              <a:buNone/>
            </a:pPr>
            <a:r>
              <a:rPr lang="en-US" baseline="0" dirty="0"/>
              <a:t>Part of the 2018-2020 CHRS where we started our focus this year in 2020 with phase 1.  We will continue our focus going into 2021 with phase 2 of our focus which will be mainly be education and consultation and outreach with the support of CES.</a:t>
            </a:r>
          </a:p>
          <a:p>
            <a:endParaRPr lang="en-US" baseline="0" dirty="0"/>
          </a:p>
          <a:p>
            <a:pPr marL="0" indent="0">
              <a:buNone/>
            </a:pPr>
            <a:r>
              <a:rPr lang="en-US" baseline="0" dirty="0"/>
              <a:t>4.	</a:t>
            </a:r>
            <a:r>
              <a:rPr lang="en-US" b="1" baseline="0" dirty="0"/>
              <a:t>MSI</a:t>
            </a:r>
          </a:p>
          <a:p>
            <a:r>
              <a:rPr lang="en-US" sz="1200" kern="1200" baseline="0" dirty="0">
                <a:solidFill>
                  <a:schemeClr val="tx1"/>
                </a:solidFill>
                <a:effectLst/>
                <a:latin typeface="+mn-lt"/>
                <a:ea typeface="+mn-ea"/>
                <a:cs typeface="+mn-cs"/>
              </a:rPr>
              <a:t>MSI rate in General construction is 1.08 (average of 3-years 2017 -2019) compared to the provincial MSI injury rate of .7</a:t>
            </a:r>
          </a:p>
          <a:p>
            <a:r>
              <a:rPr lang="en-US" sz="1200" kern="1200" baseline="0" dirty="0">
                <a:solidFill>
                  <a:schemeClr val="tx1"/>
                </a:solidFill>
                <a:effectLst/>
                <a:latin typeface="+mn-lt"/>
                <a:ea typeface="+mn-ea"/>
                <a:cs typeface="+mn-cs"/>
              </a:rPr>
              <a:t>MSI rate in Heavy construction is .67 (average of 3–years 2017-2019)</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66334-EC92-C443-9E36-0459805A33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798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2018 to 2020 Construction High</a:t>
            </a:r>
            <a:r>
              <a:rPr lang="en-US" baseline="0" dirty="0" smtClean="0"/>
              <a:t> Risk Strategy (CHRS) was developed due to address the following problem areas in the construction industry:</a:t>
            </a:r>
          </a:p>
          <a:p>
            <a:endParaRPr lang="en-US" baseline="0" dirty="0" smtClean="0"/>
          </a:p>
          <a:p>
            <a:pPr marL="173370" indent="-173370">
              <a:buFont typeface="Arial" panose="020B0604020202020204" pitchFamily="34" charset="0"/>
              <a:buChar char="•"/>
            </a:pPr>
            <a:r>
              <a:rPr lang="en-US" baseline="0" dirty="0" smtClean="0"/>
              <a:t>Inadequate planning and oversight by Prime Contractors on multi-employer worksites</a:t>
            </a:r>
          </a:p>
          <a:p>
            <a:pPr marL="173370" indent="-173370">
              <a:buFont typeface="Arial" panose="020B0604020202020204" pitchFamily="34" charset="0"/>
              <a:buChar char="•"/>
            </a:pPr>
            <a:r>
              <a:rPr lang="en-US" baseline="0" dirty="0" smtClean="0"/>
              <a:t>Inadequate process or system in place for managing health and safety on multi-employer worksites by Prime Contractors</a:t>
            </a:r>
          </a:p>
          <a:p>
            <a:pPr marL="173370" indent="-173370">
              <a:buFont typeface="Arial" panose="020B0604020202020204" pitchFamily="34" charset="0"/>
              <a:buChar char="•"/>
            </a:pPr>
            <a:r>
              <a:rPr lang="en-US" baseline="0" dirty="0" smtClean="0"/>
              <a:t>Inadequate supervision</a:t>
            </a:r>
          </a:p>
          <a:p>
            <a:pPr marL="173370" indent="-173370">
              <a:buFont typeface="Arial" panose="020B0604020202020204" pitchFamily="34" charset="0"/>
              <a:buChar char="•"/>
            </a:pPr>
            <a:r>
              <a:rPr lang="en-US" baseline="0" dirty="0" smtClean="0"/>
              <a:t>Falls from elevation and struck-by mechanism of injury continuing to drive the serious injury rate</a:t>
            </a:r>
          </a:p>
          <a:p>
            <a:pPr marL="173370" indent="-173370">
              <a:buFont typeface="Arial" panose="020B0604020202020204" pitchFamily="34" charset="0"/>
              <a:buChar char="•"/>
            </a:pPr>
            <a:r>
              <a:rPr lang="en-US" baseline="0" dirty="0" smtClean="0"/>
              <a:t>Contact with electricity continues to result in serious workplace injuries and death and has the potential for multiple worker serious injuries and </a:t>
            </a:r>
            <a:r>
              <a:rPr lang="en-US" baseline="0" dirty="0" err="1" smtClean="0"/>
              <a:t>fatals</a:t>
            </a:r>
            <a:r>
              <a:rPr lang="en-US" baseline="0" dirty="0" smtClean="0"/>
              <a:t> in a single incident</a:t>
            </a:r>
          </a:p>
          <a:p>
            <a:pPr marL="0" indent="0">
              <a:buFont typeface="Arial" panose="020B0604020202020204" pitchFamily="34" charset="0"/>
              <a:buNone/>
            </a:pPr>
            <a:endParaRPr lang="en-CA" dirty="0" smtClean="0"/>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41</a:t>
            </a:fld>
            <a:endParaRPr lang="en-US" dirty="0"/>
          </a:p>
        </p:txBody>
      </p:sp>
    </p:spTree>
    <p:extLst>
      <p:ext uri="{BB962C8B-B14F-4D97-AF65-F5344CB8AC3E}">
        <p14:creationId xmlns:p14="http://schemas.microsoft.com/office/powerpoint/2010/main" val="2755980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42</a:t>
            </a:fld>
            <a:endParaRPr lang="en-US"/>
          </a:p>
        </p:txBody>
      </p:sp>
    </p:spTree>
    <p:extLst>
      <p:ext uri="{BB962C8B-B14F-4D97-AF65-F5344CB8AC3E}">
        <p14:creationId xmlns:p14="http://schemas.microsoft.com/office/powerpoint/2010/main" val="101624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000000"/>
                </a:solidFill>
                <a:latin typeface="Verdana"/>
                <a:ea typeface="ＭＳ Ｐゴシック"/>
                <a:cs typeface="Verdana" panose="020B0604030504040204" pitchFamily="34" charset="0"/>
              </a:rPr>
              <a:t>Out of the 2,573 Inspections: </a:t>
            </a:r>
          </a:p>
          <a:p>
            <a:endParaRPr lang="en-US" altLang="en-US" dirty="0">
              <a:solidFill>
                <a:srgbClr val="000000"/>
              </a:solidFill>
              <a:latin typeface="Verdana"/>
              <a:ea typeface="ＭＳ Ｐゴシック"/>
              <a:cs typeface="Verdana" panose="020B0604030504040204" pitchFamily="34" charset="0"/>
            </a:endParaRPr>
          </a:p>
          <a:p>
            <a:r>
              <a:rPr kumimoji="0" lang="en-US" altLang="en-US" sz="1200" b="0" i="0" u="none" strike="noStrike" kern="1200" cap="none" spc="0" normalizeH="0" baseline="0" noProof="0" dirty="0">
                <a:ln>
                  <a:noFill/>
                </a:ln>
                <a:solidFill>
                  <a:srgbClr val="000000"/>
                </a:solidFill>
                <a:effectLst/>
                <a:uLnTx/>
                <a:uFillTx/>
                <a:latin typeface="Verdana"/>
                <a:ea typeface="ＭＳ Ｐゴシック"/>
                <a:cs typeface="Verdana" panose="020B0604030504040204" pitchFamily="34" charset="0"/>
              </a:rPr>
              <a:t>WCA31 = 77</a:t>
            </a:r>
            <a:r>
              <a:rPr lang="en-US" altLang="en-US" dirty="0">
                <a:solidFill>
                  <a:srgbClr val="000000"/>
                </a:solidFill>
                <a:latin typeface="Verdana"/>
                <a:ea typeface="ＭＳ Ｐゴシック"/>
                <a:cs typeface="Verdana" panose="020B0604030504040204" pitchFamily="34" charset="0"/>
              </a:rPr>
              <a:t> (General requirement for an employer to establish a Joint Committee)</a:t>
            </a:r>
            <a:endParaRPr lang="en-US" dirty="0">
              <a:latin typeface="Verdana"/>
              <a:ea typeface="ＭＳ Ｐゴシック"/>
            </a:endParaRPr>
          </a:p>
          <a:p>
            <a:r>
              <a:rPr kumimoji="0" lang="en-US" altLang="en-US" sz="1200" b="0" i="0" u="none" strike="noStrike" kern="1200" cap="none" spc="0" normalizeH="0" baseline="0" noProof="0" dirty="0">
                <a:ln>
                  <a:noFill/>
                </a:ln>
                <a:solidFill>
                  <a:srgbClr val="000000"/>
                </a:solidFill>
                <a:effectLst/>
                <a:uLnTx/>
                <a:uFillTx/>
                <a:latin typeface="Verdana"/>
                <a:ea typeface="ＭＳ Ｐゴシック"/>
                <a:cs typeface="Verdana" panose="020B0604030504040204" pitchFamily="34" charset="0"/>
              </a:rPr>
              <a:t>OHS3.26(2) = 152</a:t>
            </a:r>
            <a:r>
              <a:rPr lang="en-US" altLang="en-US" dirty="0">
                <a:solidFill>
                  <a:srgbClr val="000000"/>
                </a:solidFill>
                <a:latin typeface="Verdana"/>
                <a:ea typeface="ＭＳ Ｐゴシック"/>
                <a:cs typeface="Verdana" panose="020B0604030504040204" pitchFamily="34" charset="0"/>
              </a:rPr>
              <a:t> (Evaluation of Joint Committees)</a:t>
            </a:r>
            <a:endParaRPr lang="en-US" altLang="en-US" sz="1200" b="0" i="0" u="none" strike="noStrike" kern="1200" cap="none" spc="0" normalizeH="0" baseline="0" noProof="0" dirty="0">
              <a:ln>
                <a:noFill/>
              </a:ln>
              <a:solidFill>
                <a:srgbClr val="000000"/>
              </a:solidFill>
              <a:effectLst/>
              <a:uLnTx/>
              <a:uFillTx/>
              <a:latin typeface="Verdana"/>
              <a:ea typeface="ＭＳ Ｐゴシック"/>
              <a:cs typeface="Verdana" panose="020B0604030504040204" pitchFamily="34" charset="0"/>
            </a:endParaRPr>
          </a:p>
          <a:p>
            <a:r>
              <a:rPr kumimoji="0" lang="en-US" altLang="en-US" sz="1200" b="0" i="0" u="none" strike="noStrike" kern="1200" cap="none" spc="0" normalizeH="0" baseline="0" noProof="0" dirty="0">
                <a:ln>
                  <a:noFill/>
                </a:ln>
                <a:solidFill>
                  <a:srgbClr val="000000"/>
                </a:solidFill>
                <a:effectLst/>
                <a:uLnTx/>
                <a:uFillTx/>
                <a:latin typeface="Verdana"/>
                <a:ea typeface="ＭＳ Ｐゴシック"/>
                <a:cs typeface="Verdana" panose="020B0604030504040204" pitchFamily="34" charset="0"/>
              </a:rPr>
              <a:t>Total IR with WCA31 referenced = 773</a:t>
            </a:r>
            <a:endParaRPr lang="en-US" altLang="en-US" sz="1200" b="0" i="0" u="none" strike="noStrike" kern="1200" cap="none" spc="0" normalizeH="0" baseline="0" noProof="0" dirty="0">
              <a:ln>
                <a:noFill/>
              </a:ln>
              <a:solidFill>
                <a:srgbClr val="000000"/>
              </a:solidFill>
              <a:effectLst/>
              <a:uLnTx/>
              <a:uFillTx/>
              <a:latin typeface="Verdana"/>
              <a:ea typeface="ＭＳ Ｐゴシック"/>
              <a:cs typeface="Verdan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266334-EC92-C443-9E36-0459805A33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9004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Vision</a:t>
            </a:r>
            <a:r>
              <a:rPr lang="en-US" dirty="0" smtClean="0"/>
              <a:t> – Safe and healthy workplaces. </a:t>
            </a:r>
          </a:p>
          <a:p>
            <a:r>
              <a:rPr lang="en-US" b="1" dirty="0" smtClean="0"/>
              <a:t>Mission</a:t>
            </a:r>
            <a:r>
              <a:rPr lang="en-US" dirty="0" smtClean="0"/>
              <a:t> – Prevent workplace injury, illness, and death. </a:t>
            </a:r>
          </a:p>
          <a:p>
            <a:endParaRPr lang="en-US" dirty="0" smtClean="0"/>
          </a:p>
          <a:p>
            <a:pPr marL="285750" indent="-285750">
              <a:buFont typeface="Arial" panose="020B0604020202020204" pitchFamily="34" charset="0"/>
              <a:buChar char="•"/>
            </a:pPr>
            <a:r>
              <a:rPr lang="en-US" dirty="0" smtClean="0"/>
              <a:t>Prevention Field Services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Risk Analysis Unit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Consultation Education Services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6</a:t>
            </a:fld>
            <a:endParaRPr lang="en-US" dirty="0"/>
          </a:p>
        </p:txBody>
      </p:sp>
    </p:spTree>
    <p:extLst>
      <p:ext uri="{BB962C8B-B14F-4D97-AF65-F5344CB8AC3E}">
        <p14:creationId xmlns:p14="http://schemas.microsoft.com/office/powerpoint/2010/main" val="3629777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injury rate and serious injury rate in the industry subsectors in construction (comparison to a provincial injury rate of 2.2 and a serious injury rate of .3):</a:t>
            </a:r>
          </a:p>
          <a:p>
            <a:endParaRPr lang="en-US" dirty="0"/>
          </a:p>
          <a:p>
            <a:r>
              <a:rPr lang="en-US" dirty="0"/>
              <a:t>CU 7210 General Construction injury rate of 3.9 and serious injury rate of .79 (3-year average 2017 to 2019)</a:t>
            </a:r>
          </a:p>
          <a:p>
            <a:r>
              <a:rPr lang="en-US" dirty="0"/>
              <a:t>CU 7220 Heavy Construction injury rate of 2.8 and serious injury rate of .74 (3-year average 2017 to 2019)</a:t>
            </a:r>
          </a:p>
          <a:p>
            <a:r>
              <a:rPr lang="en-US" dirty="0"/>
              <a:t>CU 7230 Road Construction or Maintenance injury rate of 2.7 and serious injury rate of .49 (3-year average 2017 to 2019)</a:t>
            </a:r>
            <a:endParaRPr lang="en-CA" dirty="0"/>
          </a:p>
          <a:p>
            <a:endParaRPr lang="en-US" dirty="0"/>
          </a:p>
          <a:p>
            <a:endParaRPr lang="en-CA"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7</a:t>
            </a:fld>
            <a:endParaRPr lang="en-US" dirty="0"/>
          </a:p>
        </p:txBody>
      </p:sp>
    </p:spTree>
    <p:extLst>
      <p:ext uri="{BB962C8B-B14F-4D97-AF65-F5344CB8AC3E}">
        <p14:creationId xmlns:p14="http://schemas.microsoft.com/office/powerpoint/2010/main" val="4141464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fontScale="47500" lnSpcReduction="20000"/>
          </a:bodyPr>
          <a:lstStyle/>
          <a:p>
            <a:pPr lvl="1"/>
            <a:r>
              <a:rPr lang="en-US" sz="1600" dirty="0" smtClean="0"/>
              <a:t>The external stakeholder Bow-Tie</a:t>
            </a:r>
            <a:r>
              <a:rPr lang="en-US" sz="1600" baseline="0" dirty="0" smtClean="0"/>
              <a:t> analysis was successful in that we identified confirmed industries lack of understanding of the requirement to apply the hierarchy of controls when preventing struck by incidents involving mobile equipment and vehicles.  The industry practice is to start at administrative controls such as PPE.</a:t>
            </a:r>
          </a:p>
          <a:p>
            <a:pPr lvl="1"/>
            <a:endParaRPr lang="en-US" sz="1600" baseline="0" dirty="0" smtClean="0"/>
          </a:p>
          <a:p>
            <a:pPr lvl="1"/>
            <a:r>
              <a:rPr lang="en-US" sz="1600" baseline="0" dirty="0" smtClean="0"/>
              <a:t>Stakeholder presentations and webinars have been conducted specific to preventing struck-by incidents and ergonomics in construction.  Good feedback has been received to date and a positive response to WSBCs focus on MSIP in construction.  There is an understanding in the industry that overexertion and RSI drive the overall claims numbers and costs in the construction industry.</a:t>
            </a:r>
            <a:endParaRPr lang="en-CA" sz="1600" dirty="0" smtClean="0"/>
          </a:p>
          <a:p>
            <a:pPr lvl="1"/>
            <a:endParaRPr lang="en-US" sz="1600" dirty="0" smtClean="0"/>
          </a:p>
          <a:p>
            <a:pPr lvl="1"/>
            <a:r>
              <a:rPr lang="en-US" sz="1600" dirty="0" smtClean="0"/>
              <a:t>Key messages:</a:t>
            </a:r>
          </a:p>
          <a:p>
            <a:pPr lvl="1"/>
            <a:endParaRPr lang="en-US" sz="1600" dirty="0" smtClean="0"/>
          </a:p>
          <a:p>
            <a:pPr marL="800100" lvl="1" indent="-342900">
              <a:buAutoNum type="arabicPeriod"/>
            </a:pPr>
            <a:r>
              <a:rPr lang="en-US" sz="1600" dirty="0" smtClean="0"/>
              <a:t>New</a:t>
            </a:r>
            <a:r>
              <a:rPr lang="en-US" sz="1600" baseline="0" dirty="0" smtClean="0"/>
              <a:t> resources available which are aligned with the four risk focus areas:</a:t>
            </a:r>
          </a:p>
          <a:p>
            <a:pPr marL="1257300" lvl="2" indent="-342900">
              <a:buFont typeface="Arial" panose="020B0604020202020204" pitchFamily="34" charset="0"/>
              <a:buChar char="•"/>
            </a:pPr>
            <a:r>
              <a:rPr lang="en-US" sz="1600" baseline="0" dirty="0" smtClean="0"/>
              <a:t>New fall protection plan template and guidance document-well received by external stakeholders</a:t>
            </a:r>
          </a:p>
          <a:p>
            <a:pPr marL="1257300" lvl="2" indent="-342900">
              <a:buFont typeface="Arial" panose="020B0604020202020204" pitchFamily="34" charset="0"/>
              <a:buChar char="•"/>
            </a:pPr>
            <a:r>
              <a:rPr lang="en-US" sz="1600" baseline="0" dirty="0" smtClean="0"/>
              <a:t>New webinar on Introduction to musculoskeletal injury prevention</a:t>
            </a:r>
          </a:p>
          <a:p>
            <a:pPr marL="1257300" lvl="2" indent="-342900">
              <a:buFont typeface="Arial" panose="020B0604020202020204" pitchFamily="34" charset="0"/>
              <a:buChar char="•"/>
            </a:pPr>
            <a:r>
              <a:rPr lang="en-US" sz="1600" baseline="0" dirty="0" smtClean="0"/>
              <a:t>Digital campaign “planning for 10” designed to increase awareness and knowledge of the HVLOA Regulation requirements and hierarchy of controls</a:t>
            </a:r>
          </a:p>
          <a:p>
            <a:pPr marL="1257300" lvl="2" indent="-342900">
              <a:buFont typeface="Arial" panose="020B0604020202020204" pitchFamily="34" charset="0"/>
              <a:buChar char="•"/>
            </a:pPr>
            <a:r>
              <a:rPr lang="en-US" sz="1600" baseline="0" dirty="0" smtClean="0"/>
              <a:t>New Hazard bulletin on increasing awareness on how to prevent struck-by incidents involving mobile equipment and vehicles</a:t>
            </a:r>
          </a:p>
          <a:p>
            <a:pPr marL="1257300" lvl="2" indent="-342900">
              <a:buFont typeface="Arial" panose="020B0604020202020204" pitchFamily="34" charset="0"/>
              <a:buChar char="•"/>
            </a:pPr>
            <a:r>
              <a:rPr lang="en-US" sz="1600" baseline="0" dirty="0" smtClean="0"/>
              <a:t>New publication currently being developed on how to conduct risk identification, risk assessment and apply the hierarchy of controls to prevent struck-by incidents involving mobile equipment and vehicles.</a:t>
            </a:r>
          </a:p>
          <a:p>
            <a:pPr marL="914400" lvl="2" indent="0">
              <a:buFont typeface="Arial" panose="020B0604020202020204" pitchFamily="34" charset="0"/>
              <a:buNone/>
            </a:pPr>
            <a:endParaRPr lang="en-US" sz="1600" baseline="0" dirty="0" smtClean="0"/>
          </a:p>
          <a:p>
            <a:pPr marL="914400" lvl="2" indent="0">
              <a:buFont typeface="Arial" panose="020B0604020202020204" pitchFamily="34" charset="0"/>
              <a:buNone/>
            </a:pPr>
            <a:r>
              <a:rPr lang="en-US" sz="1600" baseline="0" dirty="0" smtClean="0"/>
              <a:t>2. Presentations and webinars</a:t>
            </a:r>
          </a:p>
          <a:p>
            <a:pPr marL="1657350" lvl="3" indent="-285750">
              <a:buFont typeface="Arial" panose="020B0604020202020204" pitchFamily="34" charset="0"/>
              <a:buChar char="•"/>
            </a:pPr>
            <a:r>
              <a:rPr lang="en-US" sz="1600" baseline="0" dirty="0" smtClean="0"/>
              <a:t>Preventing Struck-by incidents involving mobile equipment and vehicles</a:t>
            </a:r>
          </a:p>
          <a:p>
            <a:pPr marL="1657350" lvl="3" indent="-285750">
              <a:buFont typeface="Arial" panose="020B0604020202020204" pitchFamily="34" charset="0"/>
              <a:buChar char="•"/>
            </a:pPr>
            <a:r>
              <a:rPr lang="en-US" sz="1600" baseline="0" dirty="0" smtClean="0"/>
              <a:t>Ergonomics in Construction</a:t>
            </a:r>
            <a:endParaRPr lang="en-US" sz="1600" dirty="0" smtClean="0"/>
          </a:p>
          <a:p>
            <a:endParaRPr lang="en-US" dirty="0" smtClean="0"/>
          </a:p>
          <a:p>
            <a:r>
              <a:rPr lang="en-US" dirty="0" smtClean="0"/>
              <a:t>Feedback:</a:t>
            </a:r>
          </a:p>
          <a:p>
            <a:endParaRPr lang="en-US" dirty="0" smtClean="0"/>
          </a:p>
          <a:p>
            <a:pPr marL="171450" indent="-171450">
              <a:buFont typeface="Arial" panose="020B0604020202020204" pitchFamily="34" charset="0"/>
              <a:buChar char="•"/>
            </a:pPr>
            <a:r>
              <a:rPr lang="en-US" dirty="0" smtClean="0"/>
              <a:t>Ergonomics is a worthy focus in Construction and</a:t>
            </a:r>
            <a:r>
              <a:rPr lang="en-US" baseline="0" dirty="0" smtClean="0"/>
              <a:t> needs to continue</a:t>
            </a:r>
          </a:p>
          <a:p>
            <a:pPr marL="171450" indent="-171450">
              <a:buFont typeface="Arial" panose="020B0604020202020204" pitchFamily="34" charset="0"/>
              <a:buChar char="•"/>
            </a:pPr>
            <a:r>
              <a:rPr lang="en-US" baseline="0" dirty="0" smtClean="0"/>
              <a:t>Significant gap in knowledge and understanding of ergonomic requirements in construction industry</a:t>
            </a:r>
          </a:p>
          <a:p>
            <a:pPr marL="171450" indent="-171450">
              <a:buFont typeface="Arial" panose="020B0604020202020204" pitchFamily="34" charset="0"/>
              <a:buChar char="•"/>
            </a:pPr>
            <a:r>
              <a:rPr lang="en-US" baseline="0" dirty="0" smtClean="0"/>
              <a:t>Industry stakeholders are not understanding and applying hierarchy of controls to prevent struck-by incidents involving mobile equipment and vehicles</a:t>
            </a:r>
          </a:p>
          <a:p>
            <a:pPr marL="171450" indent="-171450">
              <a:buFont typeface="Arial" panose="020B0604020202020204" pitchFamily="34" charset="0"/>
              <a:buChar char="•"/>
            </a:pPr>
            <a:r>
              <a:rPr lang="en-US" baseline="0" dirty="0" smtClean="0"/>
              <a:t>Poor planning and coordination of multi-employer construction sites and to ensure health and safety systems and processes are in place to ensure worker safety, especially, with the less sophisticated prime contractors.</a:t>
            </a:r>
          </a:p>
          <a:p>
            <a:pPr marL="171450" indent="-171450">
              <a:buFont typeface="Arial" panose="020B0604020202020204" pitchFamily="34" charset="0"/>
              <a:buChar char="•"/>
            </a:pPr>
            <a:r>
              <a:rPr lang="en-US" baseline="0" dirty="0" smtClean="0"/>
              <a:t>Continue to see significant non-compliance with fall protection systems requirements, especially, in the single family residential wood frame industry.</a:t>
            </a:r>
          </a:p>
          <a:p>
            <a:pPr marL="171450" indent="-171450">
              <a:buFont typeface="Arial" panose="020B0604020202020204" pitchFamily="34" charset="0"/>
              <a:buChar char="•"/>
            </a:pPr>
            <a:r>
              <a:rPr lang="en-US" baseline="0" dirty="0" smtClean="0"/>
              <a:t>Construction companies with fewer than 20 employees account for 78% of fatal falls</a:t>
            </a:r>
          </a:p>
          <a:p>
            <a:pPr marL="171450" indent="-171450">
              <a:buFont typeface="Arial" panose="020B0604020202020204" pitchFamily="34" charset="0"/>
              <a:buChar char="•"/>
            </a:pPr>
            <a:r>
              <a:rPr lang="en-US" baseline="0" dirty="0" smtClean="0"/>
              <a:t>Workers over 54 and inexperienced workers had the highest risk of serious injury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Next steps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Continue with the four risk focus areas and augment the 2022 CHRS to increase focus on serious injury drivers.  Look at building tactics that support our corporate and strategic goals.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Refine our approach to focus on specific CUs and employer targets that are experiencing high number of serious injury claims involving falls from elevation and struck-by mechanism of injury.   Look at leading indicators to measure effective implementation of controls.  Consider planned teams of officers to conduct strategy inspections that includes a quality component.</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E5266334-EC92-C443-9E36-0459805A33BE}" type="slidenum">
              <a:rPr lang="en-US" smtClean="0"/>
              <a:pPr/>
              <a:t>8</a:t>
            </a:fld>
            <a:endParaRPr lang="en-US" dirty="0"/>
          </a:p>
        </p:txBody>
      </p:sp>
    </p:spTree>
    <p:extLst>
      <p:ext uri="{BB962C8B-B14F-4D97-AF65-F5344CB8AC3E}">
        <p14:creationId xmlns:p14="http://schemas.microsoft.com/office/powerpoint/2010/main" val="231704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Year 1 - 2021</a:t>
            </a:r>
          </a:p>
          <a:p>
            <a:pPr marL="742950" lvl="1" indent="-285750">
              <a:buFontTx/>
              <a:buChar char="-"/>
            </a:pPr>
            <a:r>
              <a:rPr lang="en-US" dirty="0" smtClean="0"/>
              <a:t>Focus on officer training</a:t>
            </a:r>
          </a:p>
          <a:p>
            <a:pPr marL="742950" lvl="1" indent="-285750">
              <a:buFontTx/>
              <a:buChar char="-"/>
            </a:pPr>
            <a:r>
              <a:rPr lang="en-US" dirty="0" smtClean="0"/>
              <a:t>Environmental scan to determine employer understanding of Part 19</a:t>
            </a:r>
          </a:p>
          <a:p>
            <a:pPr marL="742950" lvl="1" indent="-285750">
              <a:buFontTx/>
              <a:buChar char="-"/>
            </a:pPr>
            <a:r>
              <a:rPr lang="en-US" dirty="0" smtClean="0"/>
              <a:t>Risk Analysis conducted by WorkSafeBC with external stakeholders</a:t>
            </a:r>
          </a:p>
          <a:p>
            <a:r>
              <a:rPr lang="en-US" dirty="0" smtClean="0"/>
              <a:t>Year 2 – 2022</a:t>
            </a:r>
          </a:p>
          <a:p>
            <a:r>
              <a:rPr lang="en-US" dirty="0" smtClean="0"/>
              <a:t>	-  </a:t>
            </a:r>
            <a:r>
              <a:rPr lang="en-US" sz="1400" dirty="0" smtClean="0"/>
              <a:t>Increased officer presence</a:t>
            </a:r>
          </a:p>
          <a:p>
            <a:r>
              <a:rPr lang="en-US" sz="1400" dirty="0" smtClean="0"/>
              <a:t>	-   Piloted enhanced 30M33 form</a:t>
            </a:r>
          </a:p>
          <a:p>
            <a:r>
              <a:rPr lang="en-US" sz="1400" dirty="0" smtClean="0"/>
              <a:t>	-   Launched enhanced 30M33 form in June</a:t>
            </a:r>
          </a:p>
          <a:p>
            <a:r>
              <a:rPr lang="en-US" sz="1400" dirty="0" smtClean="0"/>
              <a:t>	-   Launched the ‘Plan for 10’ Campaign’</a:t>
            </a:r>
            <a:endParaRPr lang="en-US" dirty="0" smtClean="0"/>
          </a:p>
          <a:p>
            <a:r>
              <a:rPr lang="en-US" dirty="0" smtClean="0"/>
              <a:t>Year 3 – 2023</a:t>
            </a:r>
          </a:p>
          <a:p>
            <a:r>
              <a:rPr lang="en-US" dirty="0" smtClean="0"/>
              <a:t>	-  </a:t>
            </a:r>
            <a:r>
              <a:rPr lang="en-US" sz="1400" dirty="0" smtClean="0"/>
              <a:t>Continued enforcement</a:t>
            </a:r>
          </a:p>
          <a:p>
            <a:r>
              <a:rPr lang="en-US" dirty="0" smtClean="0"/>
              <a:t>	-  </a:t>
            </a:r>
            <a:r>
              <a:rPr lang="en-US" sz="1400" dirty="0" smtClean="0"/>
              <a:t>Consultative outreach with primary stakeholders</a:t>
            </a:r>
            <a:endParaRPr lang="en-CA" sz="1400" dirty="0" smtClean="0"/>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5266334-EC92-C443-9E36-0459805A33BE}" type="slidenum">
              <a:rPr lang="en-US" smtClean="0"/>
              <a:pPr/>
              <a:t>9</a:t>
            </a:fld>
            <a:endParaRPr lang="en-US" dirty="0"/>
          </a:p>
        </p:txBody>
      </p:sp>
    </p:spTree>
    <p:extLst>
      <p:ext uri="{BB962C8B-B14F-4D97-AF65-F5344CB8AC3E}">
        <p14:creationId xmlns:p14="http://schemas.microsoft.com/office/powerpoint/2010/main" val="4061329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1" name="Picture 10" descr="powerpoint_wsb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54" y="6358373"/>
            <a:ext cx="1579974" cy="307847"/>
          </a:xfrm>
          <a:prstGeom prst="rect">
            <a:avLst/>
          </a:prstGeom>
        </p:spPr>
      </p:pic>
      <p:sp>
        <p:nvSpPr>
          <p:cNvPr id="12" name="Title 11"/>
          <p:cNvSpPr>
            <a:spLocks noGrp="1"/>
          </p:cNvSpPr>
          <p:nvPr>
            <p:ph type="title" hasCustomPrompt="1"/>
          </p:nvPr>
        </p:nvSpPr>
        <p:spPr>
          <a:xfrm>
            <a:off x="457201" y="2160494"/>
            <a:ext cx="8229600" cy="1025525"/>
          </a:xfrm>
        </p:spPr>
        <p:txBody>
          <a:bodyPr anchor="t"/>
          <a:lstStyle>
            <a:lvl1pPr>
              <a:defRPr>
                <a:solidFill>
                  <a:srgbClr val="353436"/>
                </a:solidFill>
              </a:defRPr>
            </a:lvl1pPr>
          </a:lstStyle>
          <a:p>
            <a:r>
              <a:rPr lang="en-CA" dirty="0"/>
              <a:t>Click to insert title</a:t>
            </a:r>
            <a:endParaRPr lang="en-US" dirty="0"/>
          </a:p>
        </p:txBody>
      </p:sp>
      <p:sp>
        <p:nvSpPr>
          <p:cNvPr id="17" name="Text Placeholder 16"/>
          <p:cNvSpPr>
            <a:spLocks noGrp="1"/>
          </p:cNvSpPr>
          <p:nvPr>
            <p:ph type="body" sz="quarter" idx="10" hasCustomPrompt="1"/>
          </p:nvPr>
        </p:nvSpPr>
        <p:spPr>
          <a:xfrm>
            <a:off x="457200" y="3373439"/>
            <a:ext cx="8229600" cy="1198562"/>
          </a:xfrm>
        </p:spPr>
        <p:txBody>
          <a:bodyPr/>
          <a:lstStyle>
            <a:lvl1pPr marL="0" indent="0" algn="l">
              <a:buNone/>
              <a:defRPr sz="25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CA" dirty="0"/>
              <a:t>Click to insert subtitle</a:t>
            </a:r>
          </a:p>
        </p:txBody>
      </p:sp>
      <p:sp>
        <p:nvSpPr>
          <p:cNvPr id="8" name="Text Placeholder 7"/>
          <p:cNvSpPr>
            <a:spLocks noGrp="1"/>
          </p:cNvSpPr>
          <p:nvPr>
            <p:ph type="body" sz="quarter" idx="12" hasCustomPrompt="1"/>
          </p:nvPr>
        </p:nvSpPr>
        <p:spPr>
          <a:xfrm>
            <a:off x="457199" y="4733637"/>
            <a:ext cx="3710709" cy="1050636"/>
          </a:xfrm>
        </p:spPr>
        <p:txBody>
          <a:bodyPr/>
          <a:lstStyle>
            <a:lvl1pPr marL="0" indent="0">
              <a:buNone/>
              <a:defRPr baseline="0">
                <a:solidFill>
                  <a:srgbClr val="776E6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date</a:t>
            </a:r>
          </a:p>
        </p:txBody>
      </p:sp>
      <p:pic>
        <p:nvPicPr>
          <p:cNvPr id="6" name="Picture 5" descr="powerpoint_wsb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54" y="6358373"/>
            <a:ext cx="1579974" cy="307847"/>
          </a:xfrm>
          <a:prstGeom prst="rect">
            <a:avLst/>
          </a:prstGeom>
        </p:spPr>
      </p:pic>
      <p:pic>
        <p:nvPicPr>
          <p:cNvPr id="7" name="Picture 6" descr="powerpoint_wsbc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354" y="6358373"/>
            <a:ext cx="1579974" cy="307847"/>
          </a:xfrm>
          <a:prstGeom prst="rect">
            <a:avLst/>
          </a:prstGeom>
        </p:spPr>
      </p:pic>
      <p:pic>
        <p:nvPicPr>
          <p:cNvPr id="9" name="Picture 8" descr="powerpoint_wsbc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1354" y="6358373"/>
            <a:ext cx="1579974" cy="3078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2">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534400" cy="6248400"/>
          </a:xfrm>
          <a:prstGeom prst="roundRect">
            <a:avLst/>
          </a:prstGeom>
          <a:noFill/>
          <a:ln w="88900" cmpd="sng">
            <a:solidFill>
              <a:schemeClr val="accent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dirty="0"/>
          </a:p>
        </p:txBody>
      </p:sp>
      <p:sp>
        <p:nvSpPr>
          <p:cNvPr id="4" name="Title 3"/>
          <p:cNvSpPr>
            <a:spLocks noGrp="1"/>
          </p:cNvSpPr>
          <p:nvPr>
            <p:ph type="title" hasCustomPrompt="1"/>
          </p:nvPr>
        </p:nvSpPr>
        <p:spPr>
          <a:xfrm>
            <a:off x="2339752" y="4653138"/>
            <a:ext cx="6211416" cy="1025525"/>
          </a:xfrm>
        </p:spPr>
        <p:txBody>
          <a:bodyPr/>
          <a:lstStyle>
            <a:lvl1pPr algn="r">
              <a:defRPr baseline="0">
                <a:solidFill>
                  <a:schemeClr val="accent1"/>
                </a:solidFill>
              </a:defRPr>
            </a:lvl1pPr>
          </a:lstStyle>
          <a:p>
            <a:r>
              <a:rPr lang="en-CA" dirty="0"/>
              <a:t>Click to insert section title</a:t>
            </a:r>
            <a:endParaRPr lang="en-US" dirty="0"/>
          </a:p>
        </p:txBody>
      </p:sp>
    </p:spTree>
    <p:extLst>
      <p:ext uri="{BB962C8B-B14F-4D97-AF65-F5344CB8AC3E}">
        <p14:creationId xmlns:p14="http://schemas.microsoft.com/office/powerpoint/2010/main" val="288360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Bullet list">
    <p:spTree>
      <p:nvGrpSpPr>
        <p:cNvPr id="1" name=""/>
        <p:cNvGrpSpPr/>
        <p:nvPr/>
      </p:nvGrpSpPr>
      <p:grpSpPr>
        <a:xfrm>
          <a:off x="0" y="0"/>
          <a:ext cx="0" cy="0"/>
          <a:chOff x="0" y="0"/>
          <a:chExt cx="0" cy="0"/>
        </a:xfrm>
      </p:grpSpPr>
      <p:sp>
        <p:nvSpPr>
          <p:cNvPr id="7"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D855D34-E11B-BE40-8E40-1CF69A63AE91}" type="slidenum">
              <a:rPr kumimoji="0" lang="en-US" sz="900" b="0" i="0" u="none" strike="noStrike" kern="1200" cap="none" spc="0" normalizeH="0" baseline="0" noProof="0" smtClean="0">
                <a:ln>
                  <a:noFill/>
                </a:ln>
                <a:solidFill>
                  <a:srgbClr val="000000"/>
                </a:solidFill>
                <a:effectLst/>
                <a:uLnTx/>
                <a:uFillTx/>
                <a:latin typeface="Verdana"/>
                <a:ea typeface="+mn-ea"/>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Verdana"/>
              <a:ea typeface="+mn-ea"/>
            </a:endParaRPr>
          </a:p>
        </p:txBody>
      </p:sp>
    </p:spTree>
    <p:extLst>
      <p:ext uri="{BB962C8B-B14F-4D97-AF65-F5344CB8AC3E}">
        <p14:creationId xmlns:p14="http://schemas.microsoft.com/office/powerpoint/2010/main" val="250354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3152" y="331222"/>
            <a:ext cx="7988191" cy="1025525"/>
          </a:xfrm>
        </p:spPr>
        <p:txBody>
          <a:bodyPr/>
          <a:lstStyle/>
          <a:p>
            <a:r>
              <a:rPr kumimoji="0" lang="en-US"/>
              <a:t>Click to edit Master title style</a:t>
            </a:r>
          </a:p>
        </p:txBody>
      </p:sp>
      <p:sp>
        <p:nvSpPr>
          <p:cNvPr id="4" name="Date Placeholder 3"/>
          <p:cNvSpPr>
            <a:spLocks noGrp="1"/>
          </p:cNvSpPr>
          <p:nvPr>
            <p:ph type="dt" sz="half" idx="10"/>
          </p:nvPr>
        </p:nvSpPr>
        <p:spPr>
          <a:xfrm>
            <a:off x="6172200" y="6191250"/>
            <a:ext cx="2476500" cy="476250"/>
          </a:xfrm>
          <a:prstGeom prst="rect">
            <a:avLst/>
          </a:prstGeom>
        </p:spPr>
        <p:txBody>
          <a:bodyPr/>
          <a:lstStyle/>
          <a:p>
            <a:endParaRPr lang="en-US"/>
          </a:p>
        </p:txBody>
      </p:sp>
      <p:sp>
        <p:nvSpPr>
          <p:cNvPr id="5" name="Footer Placeholder 4"/>
          <p:cNvSpPr>
            <a:spLocks noGrp="1"/>
          </p:cNvSpPr>
          <p:nvPr>
            <p:ph type="ftr" sz="quarter" idx="11"/>
          </p:nvPr>
        </p:nvSpPr>
        <p:spPr>
          <a:xfrm>
            <a:off x="914400" y="6172200"/>
            <a:ext cx="3962400" cy="4572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DF0B2D2-D293-48C6-8EBB-843CE472DA4C}" type="slidenum">
              <a:rPr lang="en-US" smtClean="0"/>
              <a:pPr/>
              <a:t>‹#›</a:t>
            </a:fld>
            <a:endParaRPr lang="en-US"/>
          </a:p>
        </p:txBody>
      </p:sp>
      <p:sp>
        <p:nvSpPr>
          <p:cNvPr id="8" name="Content Placeholder 7"/>
          <p:cNvSpPr>
            <a:spLocks noGrp="1"/>
          </p:cNvSpPr>
          <p:nvPr>
            <p:ph sz="quarter" idx="1"/>
          </p:nvPr>
        </p:nvSpPr>
        <p:spPr>
          <a:xfrm>
            <a:off x="653131" y="1447800"/>
            <a:ext cx="7988211" cy="4572000"/>
          </a:xfrm>
        </p:spPr>
        <p:txBody>
          <a:bodyPr vert="horz"/>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defRPr sz="1400"/>
            </a:lvl3pPr>
            <a:lvl4pPr>
              <a:lnSpc>
                <a:spcPct val="100000"/>
              </a:lnSpc>
              <a:spcBef>
                <a:spcPts val="600"/>
              </a:spcBef>
              <a:spcAft>
                <a:spcPts val="600"/>
              </a:spcAft>
              <a:defRPr sz="1400"/>
            </a:lvl4pPr>
            <a:lvl5pPr>
              <a:lnSpc>
                <a:spcPct val="100000"/>
              </a:lnSpc>
              <a:spcBef>
                <a:spcPts val="600"/>
              </a:spcBef>
              <a:spcAft>
                <a:spcPts val="600"/>
              </a:spcAft>
              <a:defRPr sz="14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71219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2"/>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1" y="1905000"/>
            <a:ext cx="8291264" cy="4267200"/>
          </a:xfrm>
        </p:spPr>
        <p:txBody>
          <a:bodyPr/>
          <a:lstStyle>
            <a:lvl1pPr marL="0" indent="0">
              <a:buClrTx/>
              <a:buFont typeface="Arial"/>
              <a:buNone/>
              <a:defRPr sz="1600" baseline="0">
                <a:solidFill>
                  <a:srgbClr val="000000"/>
                </a:solidFill>
              </a:defRPr>
            </a:lvl1pPr>
            <a:lvl2pPr marL="457200" indent="0">
              <a:buClrTx/>
              <a:buFont typeface="Arial"/>
              <a:buNone/>
              <a:defRPr sz="1400">
                <a:solidFill>
                  <a:srgbClr val="000000"/>
                </a:solidFill>
              </a:defRPr>
            </a:lvl2pPr>
            <a:lvl3pPr marL="914400" indent="0">
              <a:buClrTx/>
              <a:buFont typeface="Arial"/>
              <a:buNone/>
              <a:defRPr sz="1200">
                <a:solidFill>
                  <a:srgbClr val="000000"/>
                </a:solidFill>
              </a:defRPr>
            </a:lvl3pPr>
            <a:lvl4pPr marL="1371600" indent="0">
              <a:buClrTx/>
              <a:buFont typeface="Arial"/>
              <a:buNone/>
              <a:defRPr sz="1000">
                <a:solidFill>
                  <a:srgbClr val="000000"/>
                </a:solidFill>
              </a:defRPr>
            </a:lvl4pPr>
          </a:lstStyle>
          <a:p>
            <a:pPr lvl="0"/>
            <a:r>
              <a:rPr lang="en-CA" dirty="0"/>
              <a:t>Click to insert paragraph</a:t>
            </a:r>
          </a:p>
        </p:txBody>
      </p:sp>
      <p:sp>
        <p:nvSpPr>
          <p:cNvPr id="8"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332297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2"/>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1" y="1905000"/>
            <a:ext cx="8291264" cy="4267200"/>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7"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ragraph,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2"/>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1" y="1905000"/>
            <a:ext cx="8291264" cy="1372590"/>
          </a:xfrm>
        </p:spPr>
        <p:txBody>
          <a:bodyPr/>
          <a:lstStyle>
            <a:lvl1pPr marL="0" indent="0">
              <a:buClrTx/>
              <a:buFont typeface="Arial"/>
              <a:buNone/>
              <a:defRPr sz="1600" baseline="0">
                <a:solidFill>
                  <a:srgbClr val="000000"/>
                </a:solidFill>
              </a:defRPr>
            </a:lvl1pPr>
            <a:lvl2pPr marL="457200" indent="0">
              <a:buClrTx/>
              <a:buFont typeface="Arial"/>
              <a:buNone/>
              <a:defRPr sz="1400">
                <a:solidFill>
                  <a:srgbClr val="000000"/>
                </a:solidFill>
              </a:defRPr>
            </a:lvl2pPr>
            <a:lvl3pPr marL="914400" indent="0">
              <a:buClrTx/>
              <a:buFont typeface="Arial"/>
              <a:buNone/>
              <a:defRPr sz="1200">
                <a:solidFill>
                  <a:srgbClr val="000000"/>
                </a:solidFill>
              </a:defRPr>
            </a:lvl3pPr>
            <a:lvl4pPr marL="1371600" indent="0">
              <a:buClrTx/>
              <a:buFont typeface="Arial"/>
              <a:buNone/>
              <a:defRPr sz="1000">
                <a:solidFill>
                  <a:srgbClr val="000000"/>
                </a:solidFill>
              </a:defRPr>
            </a:lvl4pPr>
          </a:lstStyle>
          <a:p>
            <a:pPr lvl="0"/>
            <a:r>
              <a:rPr lang="en-CA" dirty="0"/>
              <a:t>Click to insert paragraph</a:t>
            </a:r>
          </a:p>
        </p:txBody>
      </p:sp>
      <p:sp>
        <p:nvSpPr>
          <p:cNvPr id="8"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
        <p:nvSpPr>
          <p:cNvPr id="7" name="Content Placeholder 2"/>
          <p:cNvSpPr>
            <a:spLocks noGrp="1"/>
          </p:cNvSpPr>
          <p:nvPr>
            <p:ph idx="10" hasCustomPrompt="1"/>
          </p:nvPr>
        </p:nvSpPr>
        <p:spPr>
          <a:xfrm>
            <a:off x="457201" y="3491346"/>
            <a:ext cx="8291264" cy="2680855"/>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a:t>Click to insert list</a:t>
            </a:r>
          </a:p>
          <a:p>
            <a:pPr lvl="1"/>
            <a:r>
              <a:rPr lang="en-CA" dirty="0"/>
              <a:t>Second level</a:t>
            </a:r>
          </a:p>
          <a:p>
            <a:pPr lvl="2"/>
            <a:r>
              <a:rPr lang="en-CA" dirty="0"/>
              <a:t>Third level</a:t>
            </a:r>
          </a:p>
          <a:p>
            <a:pPr lvl="3"/>
            <a:r>
              <a:rPr lang="en-CA" dirty="0"/>
              <a:t>Fourth level</a:t>
            </a:r>
          </a:p>
        </p:txBody>
      </p:sp>
    </p:spTree>
    <p:extLst>
      <p:ext uri="{BB962C8B-B14F-4D97-AF65-F5344CB8AC3E}">
        <p14:creationId xmlns:p14="http://schemas.microsoft.com/office/powerpoint/2010/main" val="332297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2174998"/>
            <a:ext cx="8290582" cy="3966104"/>
          </a:xfrm>
        </p:spPr>
        <p:txBody>
          <a:bodyPr/>
          <a:lstStyle>
            <a:lvl1pPr marL="0" indent="0">
              <a:buClrTx/>
              <a:buNone/>
              <a:defRPr sz="1600">
                <a:solidFill>
                  <a:srgbClr val="000000"/>
                </a:solidFill>
              </a:defRPr>
            </a:lvl1pPr>
            <a:lvl2pPr marL="457200" indent="0">
              <a:buClrTx/>
              <a:buNone/>
              <a:defRPr sz="1400">
                <a:solidFill>
                  <a:srgbClr val="000000"/>
                </a:solidFill>
              </a:defRPr>
            </a:lvl2pPr>
            <a:lvl3pPr marL="914400" indent="0">
              <a:buClrTx/>
              <a:buNone/>
              <a:defRPr sz="1200">
                <a:solidFill>
                  <a:srgbClr val="000000"/>
                </a:solidFill>
              </a:defRPr>
            </a:lvl3pPr>
            <a:lvl4pPr marL="1371600" indent="0">
              <a:buClrTx/>
              <a:buNone/>
              <a:defRPr sz="1000">
                <a:solidFill>
                  <a:srgbClr val="000000"/>
                </a:solidFill>
              </a:defRPr>
            </a:lvl4pPr>
            <a:lvl5pPr>
              <a:defRPr sz="800"/>
            </a:lvl5pPr>
          </a:lstStyle>
          <a:p>
            <a:pPr lvl="0"/>
            <a:r>
              <a:rPr lang="en-CA" dirty="0"/>
              <a:t>Click to insert paragraph</a:t>
            </a:r>
          </a:p>
        </p:txBody>
      </p:sp>
      <p:sp>
        <p:nvSpPr>
          <p:cNvPr id="8" name="Content Placeholder 7"/>
          <p:cNvSpPr>
            <a:spLocks noGrp="1"/>
          </p:cNvSpPr>
          <p:nvPr>
            <p:ph sz="quarter" idx="13" hasCustomPrompt="1"/>
          </p:nvPr>
        </p:nvSpPr>
        <p:spPr>
          <a:xfrm>
            <a:off x="457199" y="1269877"/>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9"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p14="http://schemas.microsoft.com/office/powerpoint/2010/main" val="169245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3" name="Content Placeholder 2"/>
          <p:cNvSpPr>
            <a:spLocks noGrp="1"/>
          </p:cNvSpPr>
          <p:nvPr>
            <p:ph idx="1" hasCustomPrompt="1"/>
          </p:nvPr>
        </p:nvSpPr>
        <p:spPr>
          <a:xfrm>
            <a:off x="457200" y="2174998"/>
            <a:ext cx="8290582" cy="3966104"/>
          </a:xfrm>
        </p:spPr>
        <p:txBody>
          <a:bodyPr/>
          <a:lstStyle>
            <a:lvl1pPr>
              <a:buClr>
                <a:schemeClr val="accent1"/>
              </a:buClr>
              <a:defRPr sz="1600">
                <a:solidFill>
                  <a:srgbClr val="000000"/>
                </a:solidFill>
              </a:defRPr>
            </a:lvl1pPr>
            <a:lvl2pPr>
              <a:buClr>
                <a:schemeClr val="accent2"/>
              </a:buClr>
              <a:defRPr sz="1400">
                <a:solidFill>
                  <a:srgbClr val="000000"/>
                </a:solidFill>
              </a:defRPr>
            </a:lvl2pPr>
            <a:lvl3pPr>
              <a:buClr>
                <a:schemeClr val="tx2"/>
              </a:buClr>
              <a:defRPr sz="1200">
                <a:solidFill>
                  <a:srgbClr val="000000"/>
                </a:solidFill>
              </a:defRPr>
            </a:lvl3pPr>
            <a:lvl4pPr>
              <a:buClr>
                <a:schemeClr val="accent1"/>
              </a:buClr>
              <a:defRPr sz="1000">
                <a:solidFill>
                  <a:srgbClr val="000000"/>
                </a:solidFill>
              </a:defRPr>
            </a:lvl4pPr>
            <a:lvl5pPr>
              <a:defRPr sz="800"/>
            </a:lvl5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8" name="Content Placeholder 7"/>
          <p:cNvSpPr>
            <a:spLocks noGrp="1"/>
          </p:cNvSpPr>
          <p:nvPr>
            <p:ph sz="quarter" idx="13" hasCustomPrompt="1"/>
          </p:nvPr>
        </p:nvSpPr>
        <p:spPr>
          <a:xfrm>
            <a:off x="457199" y="1269877"/>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9"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Paragraph, Bullet list">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
        <p:nvSpPr>
          <p:cNvPr id="7" name="Content Placeholder 2"/>
          <p:cNvSpPr>
            <a:spLocks noGrp="1"/>
          </p:cNvSpPr>
          <p:nvPr>
            <p:ph idx="10" hasCustomPrompt="1"/>
          </p:nvPr>
        </p:nvSpPr>
        <p:spPr>
          <a:xfrm>
            <a:off x="456519" y="3770566"/>
            <a:ext cx="8291264" cy="2680855"/>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a:t>Click to insert list</a:t>
            </a:r>
          </a:p>
          <a:p>
            <a:pPr lvl="1"/>
            <a:r>
              <a:rPr lang="en-CA" dirty="0"/>
              <a:t>Second level</a:t>
            </a:r>
          </a:p>
          <a:p>
            <a:pPr lvl="2"/>
            <a:r>
              <a:rPr lang="en-CA" dirty="0"/>
              <a:t>Third level</a:t>
            </a:r>
          </a:p>
          <a:p>
            <a:pPr lvl="3"/>
            <a:r>
              <a:rPr lang="en-CA" dirty="0"/>
              <a:t>Fourth level</a:t>
            </a:r>
          </a:p>
        </p:txBody>
      </p:sp>
      <p:sp>
        <p:nvSpPr>
          <p:cNvPr id="6"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a:t>Click to insert title</a:t>
            </a:r>
            <a:endParaRPr lang="en-US" dirty="0"/>
          </a:p>
        </p:txBody>
      </p:sp>
      <p:sp>
        <p:nvSpPr>
          <p:cNvPr id="9" name="Content Placeholder 7"/>
          <p:cNvSpPr>
            <a:spLocks noGrp="1"/>
          </p:cNvSpPr>
          <p:nvPr>
            <p:ph sz="quarter" idx="13" hasCustomPrompt="1"/>
          </p:nvPr>
        </p:nvSpPr>
        <p:spPr>
          <a:xfrm>
            <a:off x="457199" y="1269877"/>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a:t>Click to insert subtitle</a:t>
            </a:r>
          </a:p>
        </p:txBody>
      </p:sp>
      <p:sp>
        <p:nvSpPr>
          <p:cNvPr id="12" name="Content Placeholder 2"/>
          <p:cNvSpPr>
            <a:spLocks noGrp="1"/>
          </p:cNvSpPr>
          <p:nvPr>
            <p:ph idx="1" hasCustomPrompt="1"/>
          </p:nvPr>
        </p:nvSpPr>
        <p:spPr>
          <a:xfrm>
            <a:off x="457200" y="2175000"/>
            <a:ext cx="8290582" cy="1399475"/>
          </a:xfrm>
        </p:spPr>
        <p:txBody>
          <a:bodyPr/>
          <a:lstStyle>
            <a:lvl1pPr marL="0" indent="0">
              <a:buClrTx/>
              <a:buNone/>
              <a:defRPr sz="1600">
                <a:solidFill>
                  <a:srgbClr val="000000"/>
                </a:solidFill>
              </a:defRPr>
            </a:lvl1pPr>
            <a:lvl2pPr marL="457200" indent="0">
              <a:buClrTx/>
              <a:buNone/>
              <a:defRPr sz="1400">
                <a:solidFill>
                  <a:srgbClr val="000000"/>
                </a:solidFill>
              </a:defRPr>
            </a:lvl2pPr>
            <a:lvl3pPr marL="914400" indent="0">
              <a:buClrTx/>
              <a:buNone/>
              <a:defRPr sz="1200">
                <a:solidFill>
                  <a:srgbClr val="000000"/>
                </a:solidFill>
              </a:defRPr>
            </a:lvl3pPr>
            <a:lvl4pPr marL="1371600" indent="0">
              <a:buClrTx/>
              <a:buNone/>
              <a:defRPr sz="1000">
                <a:solidFill>
                  <a:srgbClr val="000000"/>
                </a:solidFill>
              </a:defRPr>
            </a:lvl4pPr>
            <a:lvl5pPr>
              <a:defRPr sz="800"/>
            </a:lvl5pPr>
          </a:lstStyle>
          <a:p>
            <a:pPr lvl="0"/>
            <a:r>
              <a:rPr lang="en-CA" dirty="0"/>
              <a:t>Click to insert paragraph</a:t>
            </a:r>
          </a:p>
        </p:txBody>
      </p:sp>
    </p:spTree>
    <p:extLst>
      <p:ext uri="{BB962C8B-B14F-4D97-AF65-F5344CB8AC3E}">
        <p14:creationId xmlns:p14="http://schemas.microsoft.com/office/powerpoint/2010/main" val="332297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2"/>
            <a:ext cx="8290584" cy="1025525"/>
          </a:xfrm>
        </p:spPr>
        <p:txBody>
          <a:bodyPr anchor="t"/>
          <a:lstStyle>
            <a:lvl1pPr algn="l" defTabSz="457200" rtl="0" eaLnBrk="0" fontAlgn="base" hangingPunct="0">
              <a:spcBef>
                <a:spcPct val="0"/>
              </a:spcBef>
              <a:spcAft>
                <a:spcPct val="0"/>
              </a:spcAft>
              <a:defRPr lang="en-US" sz="3000" kern="1200" dirty="0">
                <a:solidFill>
                  <a:schemeClr val="tx1"/>
                </a:solidFill>
                <a:latin typeface="Verdana"/>
                <a:ea typeface="ＭＳ Ｐゴシック" pitchFamily="39" charset="-128"/>
                <a:cs typeface="Verdana"/>
              </a:defRPr>
            </a:lvl1pPr>
          </a:lstStyle>
          <a:p>
            <a:r>
              <a:rPr lang="en-CA" dirty="0"/>
              <a:t>Click to insert title</a:t>
            </a:r>
            <a:endParaRPr lang="en-US" dirty="0"/>
          </a:p>
        </p:txBody>
      </p:sp>
      <p:sp>
        <p:nvSpPr>
          <p:cNvPr id="6"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slide">
    <p:bg>
      <p:bgPr>
        <a:solidFill>
          <a:schemeClr val="accent1"/>
        </a:solid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534400" cy="6248400"/>
          </a:xfrm>
          <a:prstGeom prst="roundRect">
            <a:avLst/>
          </a:prstGeom>
          <a:noFill/>
          <a:ln w="88900" cmpd="sng">
            <a:solidFill>
              <a:schemeClr val="bg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1800" dirty="0"/>
          </a:p>
        </p:txBody>
      </p:sp>
      <p:sp>
        <p:nvSpPr>
          <p:cNvPr id="4" name="Title 3"/>
          <p:cNvSpPr>
            <a:spLocks noGrp="1"/>
          </p:cNvSpPr>
          <p:nvPr>
            <p:ph type="title" hasCustomPrompt="1"/>
          </p:nvPr>
        </p:nvSpPr>
        <p:spPr>
          <a:xfrm>
            <a:off x="2339752" y="4653138"/>
            <a:ext cx="6211416" cy="1025525"/>
          </a:xfrm>
        </p:spPr>
        <p:txBody>
          <a:bodyPr/>
          <a:lstStyle>
            <a:lvl1pPr algn="r">
              <a:defRPr baseline="0">
                <a:solidFill>
                  <a:schemeClr val="bg1"/>
                </a:solidFill>
              </a:defRPr>
            </a:lvl1pPr>
          </a:lstStyle>
          <a:p>
            <a:r>
              <a:rPr lang="en-CA" dirty="0"/>
              <a:t>Click to insert section title</a:t>
            </a:r>
            <a:endParaRPr lang="en-US" dirty="0"/>
          </a:p>
        </p:txBody>
      </p:sp>
    </p:spTree>
    <p:extLst>
      <p:ext uri="{BB962C8B-B14F-4D97-AF65-F5344CB8AC3E}">
        <p14:creationId xmlns:p14="http://schemas.microsoft.com/office/powerpoint/2010/main" val="3654056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85802"/>
            <a:ext cx="8229600" cy="102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a:t>Click to insert title</a:t>
            </a:r>
            <a:endParaRPr lang="en-US" dirty="0"/>
          </a:p>
        </p:txBody>
      </p:sp>
      <p:sp>
        <p:nvSpPr>
          <p:cNvPr id="1027" name="Text Placeholder 2"/>
          <p:cNvSpPr>
            <a:spLocks noGrp="1"/>
          </p:cNvSpPr>
          <p:nvPr>
            <p:ph type="body" idx="1"/>
          </p:nvPr>
        </p:nvSpPr>
        <p:spPr bwMode="auto">
          <a:xfrm>
            <a:off x="457200" y="1897908"/>
            <a:ext cx="8229600" cy="4282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insert list</a:t>
            </a:r>
          </a:p>
          <a:p>
            <a:pPr lvl="1"/>
            <a:r>
              <a:rPr lang="en-US" dirty="0"/>
              <a:t>Second level</a:t>
            </a:r>
          </a:p>
          <a:p>
            <a:pPr lvl="2"/>
            <a:r>
              <a:rPr lang="en-US" dirty="0"/>
              <a:t>Third level</a:t>
            </a:r>
          </a:p>
          <a:p>
            <a:pPr lvl="3"/>
            <a:r>
              <a:rPr lang="en-US" dirty="0"/>
              <a:t>Fourth level</a:t>
            </a:r>
          </a:p>
        </p:txBody>
      </p:sp>
      <p:sp>
        <p:nvSpPr>
          <p:cNvPr id="5" name="Slide Number Placeholder 1"/>
          <p:cNvSpPr>
            <a:spLocks noGrp="1"/>
          </p:cNvSpPr>
          <p:nvPr>
            <p:ph type="sldNum" sz="quarter" idx="4"/>
          </p:nvPr>
        </p:nvSpPr>
        <p:spPr>
          <a:xfrm>
            <a:off x="8641344" y="6463296"/>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94" r:id="rId4"/>
    <p:sldLayoutId id="2147483689" r:id="rId5"/>
    <p:sldLayoutId id="2147483690" r:id="rId6"/>
    <p:sldLayoutId id="2147483695" r:id="rId7"/>
    <p:sldLayoutId id="2147483691" r:id="rId8"/>
    <p:sldLayoutId id="2147483692" r:id="rId9"/>
    <p:sldLayoutId id="2147483693" r:id="rId10"/>
    <p:sldLayoutId id="2147483696" r:id="rId11"/>
    <p:sldLayoutId id="2147483697" r:id="rId12"/>
  </p:sldLayoutIdLst>
  <p:hf hdr="0" ftr="0" dt="0"/>
  <p:txStyles>
    <p:titleStyle>
      <a:lvl1pPr algn="l" defTabSz="457200" rtl="0" eaLnBrk="1" fontAlgn="base" hangingPunct="1">
        <a:spcBef>
          <a:spcPct val="0"/>
        </a:spcBef>
        <a:spcAft>
          <a:spcPct val="0"/>
        </a:spcAft>
        <a:defRPr sz="3000" kern="1200">
          <a:solidFill>
            <a:schemeClr val="tx1"/>
          </a:solidFill>
          <a:latin typeface="Verdana"/>
          <a:ea typeface="ＭＳ Ｐゴシック" pitchFamily="39" charset="-128"/>
          <a:cs typeface="Verdana"/>
        </a:defRPr>
      </a:lvl1pPr>
      <a:lvl2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2pPr>
      <a:lvl3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3pPr>
      <a:lvl4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4pPr>
      <a:lvl5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5pPr>
      <a:lvl6pPr marL="4572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6pPr>
      <a:lvl7pPr marL="9144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7pPr>
      <a:lvl8pPr marL="13716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8pPr>
      <a:lvl9pPr marL="18288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9pPr>
    </p:titleStyle>
    <p:bodyStyle>
      <a:lvl1pPr marL="182563" indent="-182563" algn="l" defTabSz="457200" rtl="0" eaLnBrk="1" fontAlgn="base" hangingPunct="1">
        <a:lnSpc>
          <a:spcPct val="120000"/>
        </a:lnSpc>
        <a:spcBef>
          <a:spcPct val="20000"/>
        </a:spcBef>
        <a:spcAft>
          <a:spcPct val="0"/>
        </a:spcAft>
        <a:buClr>
          <a:schemeClr val="accent1"/>
        </a:buClr>
        <a:buFont typeface="Arial" charset="0"/>
        <a:buChar char="•"/>
        <a:defRPr sz="1600" kern="1200">
          <a:solidFill>
            <a:schemeClr val="tx1"/>
          </a:solidFill>
          <a:latin typeface="Verdana"/>
          <a:ea typeface="ＭＳ Ｐゴシック" pitchFamily="39" charset="-128"/>
          <a:cs typeface="Verdana"/>
        </a:defRPr>
      </a:lvl1pPr>
      <a:lvl2pPr marL="628650" indent="-171450" algn="l" defTabSz="457200" rtl="0" eaLnBrk="1" fontAlgn="base" hangingPunct="1">
        <a:lnSpc>
          <a:spcPct val="120000"/>
        </a:lnSpc>
        <a:spcBef>
          <a:spcPct val="20000"/>
        </a:spcBef>
        <a:spcAft>
          <a:spcPct val="0"/>
        </a:spcAft>
        <a:buClr>
          <a:schemeClr val="accent2"/>
        </a:buClr>
        <a:buFont typeface="Arial" charset="0"/>
        <a:buChar char="•"/>
        <a:defRPr sz="1400" kern="1200">
          <a:solidFill>
            <a:schemeClr val="tx1"/>
          </a:solidFill>
          <a:latin typeface="Verdana"/>
          <a:ea typeface="ＭＳ Ｐゴシック" pitchFamily="39" charset="-128"/>
          <a:cs typeface="Verdana"/>
        </a:defRPr>
      </a:lvl2pPr>
      <a:lvl3pPr marL="1073150" indent="-158750" algn="l" defTabSz="457200" rtl="0" eaLnBrk="1" fontAlgn="base" hangingPunct="1">
        <a:lnSpc>
          <a:spcPct val="120000"/>
        </a:lnSpc>
        <a:spcBef>
          <a:spcPct val="20000"/>
        </a:spcBef>
        <a:spcAft>
          <a:spcPct val="0"/>
        </a:spcAft>
        <a:buClr>
          <a:schemeClr val="tx2"/>
        </a:buClr>
        <a:buFont typeface="Arial" charset="0"/>
        <a:buChar char="•"/>
        <a:defRPr sz="1200" kern="1200">
          <a:solidFill>
            <a:schemeClr val="tx1"/>
          </a:solidFill>
          <a:latin typeface="Verdana"/>
          <a:ea typeface="ＭＳ Ｐゴシック" pitchFamily="39" charset="-128"/>
          <a:cs typeface="Verdana"/>
        </a:defRPr>
      </a:lvl3pPr>
      <a:lvl4pPr marL="1519238" indent="-147638" algn="l" defTabSz="457200" rtl="0" eaLnBrk="1" fontAlgn="base" hangingPunct="1">
        <a:lnSpc>
          <a:spcPct val="120000"/>
        </a:lnSpc>
        <a:spcBef>
          <a:spcPct val="20000"/>
        </a:spcBef>
        <a:spcAft>
          <a:spcPct val="0"/>
        </a:spcAft>
        <a:buClr>
          <a:schemeClr val="accent1"/>
        </a:buClr>
        <a:buFont typeface="Arial" charset="0"/>
        <a:buChar char="•"/>
        <a:defRPr sz="1000" kern="1200">
          <a:solidFill>
            <a:schemeClr val="tx1"/>
          </a:solidFill>
          <a:latin typeface="Verdana"/>
          <a:ea typeface="ＭＳ Ｐゴシック" pitchFamily="39" charset="-128"/>
          <a:cs typeface="Verdana"/>
        </a:defRPr>
      </a:lvl4pPr>
      <a:lvl5pPr marL="2057400" indent="-228600" algn="l" defTabSz="457200"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g"/><Relationship Id="rId3" Type="http://schemas.openxmlformats.org/officeDocument/2006/relationships/notesSlide" Target="../notesSlides/notesSlide27.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hyperlink" Target="https://www.worksafebc.com/en/about-us/news-events/campaigns/planning-work-around-high-voltage-equipment" TargetMode="Externa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1" y="1433984"/>
            <a:ext cx="8229600" cy="1025525"/>
          </a:xfrm>
        </p:spPr>
        <p:txBody>
          <a:bodyPr/>
          <a:lstStyle/>
          <a:p>
            <a:r>
              <a:rPr lang="en-CA" sz="2800" b="1" dirty="0" smtClean="0"/>
              <a:t>Construction High Risk Strategy </a:t>
            </a:r>
            <a:r>
              <a:rPr lang="en-CA" sz="2800" b="1" dirty="0"/>
              <a:t/>
            </a:r>
            <a:br>
              <a:rPr lang="en-CA" sz="2800" b="1" dirty="0"/>
            </a:br>
            <a:endParaRPr lang="en-CA" sz="2800" dirty="0">
              <a:solidFill>
                <a:schemeClr val="tx1"/>
              </a:solidFill>
            </a:endParaRPr>
          </a:p>
        </p:txBody>
      </p:sp>
      <p:sp>
        <p:nvSpPr>
          <p:cNvPr id="8" name="Text Placeholder 7"/>
          <p:cNvSpPr>
            <a:spLocks noGrp="1"/>
          </p:cNvSpPr>
          <p:nvPr>
            <p:ph type="body" sz="quarter" idx="10"/>
          </p:nvPr>
        </p:nvSpPr>
        <p:spPr>
          <a:xfrm>
            <a:off x="457201" y="1860228"/>
            <a:ext cx="8229600" cy="1198562"/>
          </a:xfrm>
        </p:spPr>
        <p:txBody>
          <a:bodyPr/>
          <a:lstStyle/>
          <a:p>
            <a:r>
              <a:rPr lang="en-CA" sz="2400" b="1" dirty="0"/>
              <a:t>2021 to 2023</a:t>
            </a:r>
            <a:endParaRPr lang="en-CA" noProof="0" dirty="0"/>
          </a:p>
        </p:txBody>
      </p:sp>
      <p:sp>
        <p:nvSpPr>
          <p:cNvPr id="9" name="Text Placeholder 8"/>
          <p:cNvSpPr>
            <a:spLocks noGrp="1"/>
          </p:cNvSpPr>
          <p:nvPr>
            <p:ph type="body" sz="quarter" idx="12"/>
          </p:nvPr>
        </p:nvSpPr>
        <p:spPr>
          <a:xfrm>
            <a:off x="457199" y="4320278"/>
            <a:ext cx="3710709" cy="1050636"/>
          </a:xfrm>
        </p:spPr>
        <p:txBody>
          <a:bodyPr/>
          <a:lstStyle/>
          <a:p>
            <a:r>
              <a:rPr lang="en-CA" sz="2400" dirty="0" smtClean="0"/>
              <a:t>October 2022</a:t>
            </a:r>
            <a:endParaRPr lang="en-CA" sz="2400" dirty="0"/>
          </a:p>
        </p:txBody>
      </p:sp>
    </p:spTree>
    <p:custDataLst>
      <p:tags r:id="rId1"/>
    </p:custDataLst>
    <p:extLst>
      <p:ext uri="{BB962C8B-B14F-4D97-AF65-F5344CB8AC3E}">
        <p14:creationId xmlns:p14="http://schemas.microsoft.com/office/powerpoint/2010/main" val="242810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Falls From Elevation</a:t>
            </a:r>
            <a:endParaRPr lang="en-CA" dirty="0"/>
          </a:p>
        </p:txBody>
      </p:sp>
    </p:spTree>
    <p:extLst>
      <p:ext uri="{BB962C8B-B14F-4D97-AF65-F5344CB8AC3E}">
        <p14:creationId xmlns:p14="http://schemas.microsoft.com/office/powerpoint/2010/main" val="3816871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Hazard/risk focus areas</a:t>
            </a:r>
          </a:p>
        </p:txBody>
      </p:sp>
      <p:sp>
        <p:nvSpPr>
          <p:cNvPr id="6" name="Content Placeholder 5">
            <a:extLst>
              <a:ext uri="{FF2B5EF4-FFF2-40B4-BE49-F238E27FC236}">
                <a16:creationId xmlns="" xmlns:a16="http://schemas.microsoft.com/office/drawing/2014/main" id="{AA1726B1-45F1-4640-8955-24380FA5B475}"/>
              </a:ext>
            </a:extLst>
          </p:cNvPr>
          <p:cNvSpPr>
            <a:spLocks noGrp="1"/>
          </p:cNvSpPr>
          <p:nvPr>
            <p:ph sz="quarter" idx="13"/>
          </p:nvPr>
        </p:nvSpPr>
        <p:spPr/>
        <p:txBody>
          <a:bodyPr/>
          <a:lstStyle/>
          <a:p>
            <a:r>
              <a:rPr lang="en-US" dirty="0" smtClean="0">
                <a:solidFill>
                  <a:srgbClr val="ED8B00"/>
                </a:solidFill>
              </a:rPr>
              <a:t>Construction High Risk Strategy</a:t>
            </a:r>
            <a:endParaRPr lang="en-US" dirty="0">
              <a:solidFill>
                <a:srgbClr val="ED8B00"/>
              </a:solidFill>
            </a:endParaRPr>
          </a:p>
        </p:txBody>
      </p:sp>
      <p:sp>
        <p:nvSpPr>
          <p:cNvPr id="5" name="Slide Number Placeholder 4"/>
          <p:cNvSpPr>
            <a:spLocks noGrp="1"/>
          </p:cNvSpPr>
          <p:nvPr>
            <p:ph type="sldNum" sz="quarter" idx="4"/>
          </p:nvPr>
        </p:nvSpPr>
        <p:spPr/>
        <p:txBody>
          <a:bodyPr/>
          <a:lstStyle/>
          <a:p>
            <a:fld id="{5D855D34-E11B-BE40-8E40-1CF69A63AE91}" type="slidenum">
              <a:rPr lang="en-US" smtClean="0"/>
              <a:pPr/>
              <a:t>11</a:t>
            </a:fld>
            <a:endParaRPr lang="en-US" dirty="0"/>
          </a:p>
        </p:txBody>
      </p:sp>
      <p:graphicFrame>
        <p:nvGraphicFramePr>
          <p:cNvPr id="4" name="Table 3"/>
          <p:cNvGraphicFramePr>
            <a:graphicFrameLocks noGrp="1"/>
          </p:cNvGraphicFramePr>
          <p:nvPr>
            <p:extLst/>
          </p:nvPr>
        </p:nvGraphicFramePr>
        <p:xfrm>
          <a:off x="3163821" y="2233163"/>
          <a:ext cx="5135522" cy="4069866"/>
        </p:xfrm>
        <a:graphic>
          <a:graphicData uri="http://schemas.openxmlformats.org/drawingml/2006/table">
            <a:tbl>
              <a:tblPr firstRow="1" bandRow="1">
                <a:tableStyleId>{5940675A-B579-460E-94D1-54222C63F5DA}</a:tableStyleId>
              </a:tblPr>
              <a:tblGrid>
                <a:gridCol w="1523029">
                  <a:extLst>
                    <a:ext uri="{9D8B030D-6E8A-4147-A177-3AD203B41FA5}">
                      <a16:colId xmlns="" xmlns:a16="http://schemas.microsoft.com/office/drawing/2014/main" val="20000"/>
                    </a:ext>
                  </a:extLst>
                </a:gridCol>
                <a:gridCol w="3612493">
                  <a:extLst>
                    <a:ext uri="{9D8B030D-6E8A-4147-A177-3AD203B41FA5}">
                      <a16:colId xmlns="" xmlns:a16="http://schemas.microsoft.com/office/drawing/2014/main" val="20001"/>
                    </a:ext>
                  </a:extLst>
                </a:gridCol>
              </a:tblGrid>
              <a:tr h="1330653">
                <a:tc>
                  <a:txBody>
                    <a:bodyPr/>
                    <a:lstStyle/>
                    <a:p>
                      <a:r>
                        <a:rPr lang="en-US" dirty="0">
                          <a:latin typeface="Verdana" charset="0"/>
                          <a:ea typeface="Verdana" charset="0"/>
                          <a:cs typeface="Verdana" charset="0"/>
                        </a:rPr>
                        <a:t>Problem:</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400" b="0" i="0" baseline="0" dirty="0" smtClean="0">
                          <a:latin typeface="Verdana" charset="0"/>
                          <a:ea typeface="Verdana" charset="0"/>
                          <a:cs typeface="Verdana" charset="0"/>
                        </a:rPr>
                        <a:t>Falls from elevation continue to drive the serious injury rate in the construction industry. Ladders are a primary cause for this because they are still the first tool chosen by many workers.</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0"/>
                  </a:ext>
                </a:extLst>
              </a:tr>
              <a:tr h="13491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Action:</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r>
                        <a:rPr lang="en-US" sz="1400" b="0" i="0" dirty="0" smtClean="0">
                          <a:latin typeface="Verdana" charset="0"/>
                          <a:ea typeface="Verdana" charset="0"/>
                          <a:cs typeface="Verdana" charset="0"/>
                        </a:rPr>
                        <a:t>Continue to consult, educate</a:t>
                      </a:r>
                      <a:r>
                        <a:rPr lang="en-US" sz="1400" b="0" i="0" baseline="0" dirty="0" smtClean="0">
                          <a:latin typeface="Verdana" charset="0"/>
                          <a:ea typeface="Verdana" charset="0"/>
                          <a:cs typeface="Verdana" charset="0"/>
                        </a:rPr>
                        <a:t> and enforce as required while adding an additional focus on ladder use and whether it’s the ‘right tool for the job’</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1"/>
                  </a:ext>
                </a:extLst>
              </a:tr>
              <a:tr h="13491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Outcome:</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400" b="0" i="0" dirty="0" smtClean="0">
                          <a:latin typeface="Verdana" charset="0"/>
                          <a:ea typeface="Verdana" charset="0"/>
                          <a:cs typeface="Verdana" charset="0"/>
                        </a:rPr>
                        <a:t>Greater awareness of hazard/risk assessment and a better understanding of the</a:t>
                      </a:r>
                      <a:r>
                        <a:rPr lang="en-US" sz="1400" b="0" i="0" baseline="0" dirty="0" smtClean="0">
                          <a:latin typeface="Verdana" charset="0"/>
                          <a:ea typeface="Verdana" charset="0"/>
                          <a:cs typeface="Verdana" charset="0"/>
                        </a:rPr>
                        <a:t> value in taking the time to choose the correct tool.</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9" name="Group 8">
            <a:extLst>
              <a:ext uri="{FF2B5EF4-FFF2-40B4-BE49-F238E27FC236}">
                <a16:creationId xmlns:a16="http://schemas.microsoft.com/office/drawing/2014/main" xmlns="" id="{E8E27CB5-6038-8F4D-8AE8-9B41F066BC13}"/>
              </a:ext>
            </a:extLst>
          </p:cNvPr>
          <p:cNvGrpSpPr/>
          <p:nvPr/>
        </p:nvGrpSpPr>
        <p:grpSpPr>
          <a:xfrm>
            <a:off x="404189" y="2233163"/>
            <a:ext cx="2531164" cy="4028919"/>
            <a:chOff x="1113175" y="1926209"/>
            <a:chExt cx="1663154" cy="2790540"/>
          </a:xfrm>
        </p:grpSpPr>
        <p:sp>
          <p:nvSpPr>
            <p:cNvPr id="10" name="Rounded Rectangle 9">
              <a:extLst>
                <a:ext uri="{FF2B5EF4-FFF2-40B4-BE49-F238E27FC236}">
                  <a16:creationId xmlns:a16="http://schemas.microsoft.com/office/drawing/2014/main" xmlns="" id="{4917E8AF-FB52-1B43-8A1F-4966AADFC461}"/>
                </a:ext>
              </a:extLst>
            </p:cNvPr>
            <p:cNvSpPr/>
            <p:nvPr/>
          </p:nvSpPr>
          <p:spPr>
            <a:xfrm>
              <a:off x="1113175" y="2635139"/>
              <a:ext cx="1663154" cy="2081610"/>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tIns="216000" rIns="72000" rtlCol="0" anchor="t" anchorCtr="0"/>
            <a:lstStyle/>
            <a:p>
              <a:pPr marL="108000" indent="-108000">
                <a:lnSpc>
                  <a:spcPct val="110000"/>
                </a:lnSpc>
                <a:buClr>
                  <a:schemeClr val="accent1"/>
                </a:buClr>
                <a:buFont typeface="Arial" panose="020B0604020202020204" pitchFamily="34" charset="0"/>
                <a:buChar char="•"/>
              </a:pPr>
              <a:r>
                <a:rPr lang="en-CA"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Ladders</a:t>
              </a:r>
            </a:p>
            <a:p>
              <a:pPr>
                <a:lnSpc>
                  <a:spcPct val="110000"/>
                </a:lnSpc>
                <a:buClr>
                  <a:schemeClr val="accent1"/>
                </a:buCl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dirty="0" smtClean="0">
                  <a:solidFill>
                    <a:srgbClr val="ED8B00"/>
                  </a:solidFill>
                  <a:latin typeface="Verdana" panose="020B0604030504040204" pitchFamily="34" charset="0"/>
                  <a:ea typeface="Verdana" panose="020B0604030504040204" pitchFamily="34" charset="0"/>
                  <a:cs typeface="Verdana" panose="020B0604030504040204" pitchFamily="34" charset="0"/>
                </a:rPr>
                <a:t> - </a:t>
              </a: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Enhanced Focus</a:t>
              </a:r>
              <a:endPar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8000" indent="-108000">
                <a:lnSpc>
                  <a:spcPct val="110000"/>
                </a:lnSpc>
                <a:spcBef>
                  <a:spcPts val="300"/>
                </a:spcBef>
                <a:buClr>
                  <a:schemeClr val="accent1"/>
                </a:buClr>
                <a:buFont typeface="Arial" panose="020B0604020202020204" pitchFamily="34" charset="0"/>
                <a:buChar char="•"/>
              </a:pP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Scaffolds</a:t>
              </a:r>
            </a:p>
            <a:p>
              <a:pPr marL="108000" indent="-108000">
                <a:lnSpc>
                  <a:spcPct val="110000"/>
                </a:lnSpc>
                <a:spcBef>
                  <a:spcPts val="300"/>
                </a:spcBef>
                <a:buClr>
                  <a:schemeClr val="accent1"/>
                </a:buClr>
                <a:buFont typeface="Arial" panose="020B0604020202020204" pitchFamily="34" charset="0"/>
                <a:buChar char="•"/>
              </a:pP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Work </a:t>
              </a:r>
              <a:r>
                <a:rPr lang="en-CA"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platforms</a:t>
              </a:r>
            </a:p>
            <a:p>
              <a:pPr marL="108000" indent="-108000">
                <a:lnSpc>
                  <a:spcPct val="110000"/>
                </a:lnSpc>
                <a:spcBef>
                  <a:spcPts val="300"/>
                </a:spcBef>
                <a:buClr>
                  <a:schemeClr val="accent1"/>
                </a:buClr>
                <a:buFont typeface="Arial" panose="020B0604020202020204" pitchFamily="34" charset="0"/>
                <a:buChar char="•"/>
              </a:pPr>
              <a:r>
                <a:rPr lang="en-U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Fixed Structures</a:t>
              </a:r>
              <a:endParaRPr lang="en-CA" sz="16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8000" indent="-108000">
                <a:lnSpc>
                  <a:spcPct val="110000"/>
                </a:lnSpc>
                <a:spcBef>
                  <a:spcPts val="300"/>
                </a:spcBef>
                <a:buClr>
                  <a:schemeClr val="accent1"/>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10000"/>
                </a:lnSpc>
                <a:spcBef>
                  <a:spcPts val="300"/>
                </a:spcBef>
                <a:buClr>
                  <a:schemeClr val="accent1"/>
                </a:buClr>
              </a:pPr>
              <a:r>
                <a:rPr lang="en-CA"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ound Same Side Corner Rectangle 10">
              <a:extLst>
                <a:ext uri="{FF2B5EF4-FFF2-40B4-BE49-F238E27FC236}">
                  <a16:creationId xmlns:a16="http://schemas.microsoft.com/office/drawing/2014/main" xmlns="" id="{4061D288-86C4-0B4E-BFBB-095F6A30F1F8}"/>
                </a:ext>
              </a:extLst>
            </p:cNvPr>
            <p:cNvSpPr/>
            <p:nvPr/>
          </p:nvSpPr>
          <p:spPr>
            <a:xfrm>
              <a:off x="1113175" y="1926209"/>
              <a:ext cx="1663154" cy="840653"/>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b" anchorCtr="0"/>
            <a:lstStyle/>
            <a:p>
              <a:pPr>
                <a:spcAft>
                  <a:spcPts val="600"/>
                </a:spcAft>
              </a:pPr>
              <a:r>
                <a:rPr lang="en-CA" sz="1600" b="1" dirty="0" smtClean="0">
                  <a:latin typeface="Verdana" panose="020B0604030504040204" pitchFamily="34" charset="0"/>
                  <a:ea typeface="Verdana" panose="020B0604030504040204" pitchFamily="34" charset="0"/>
                  <a:cs typeface="Verdana" panose="020B0604030504040204" pitchFamily="34" charset="0"/>
                </a:rPr>
                <a:t>Falls </a:t>
              </a:r>
              <a:r>
                <a:rPr lang="en-CA" sz="1600" b="1" dirty="0">
                  <a:latin typeface="Verdana" panose="020B0604030504040204" pitchFamily="34" charset="0"/>
                  <a:ea typeface="Verdana" panose="020B0604030504040204" pitchFamily="34" charset="0"/>
                  <a:cs typeface="Verdana" panose="020B0604030504040204" pitchFamily="34" charset="0"/>
                </a:rPr>
                <a:t>from </a:t>
              </a:r>
              <a:r>
                <a:rPr lang="en-CA" sz="1600" b="1" dirty="0" smtClean="0">
                  <a:latin typeface="Verdana" panose="020B0604030504040204" pitchFamily="34" charset="0"/>
                  <a:ea typeface="Verdana" panose="020B0604030504040204" pitchFamily="34" charset="0"/>
                  <a:cs typeface="Verdana" panose="020B0604030504040204" pitchFamily="34" charset="0"/>
                </a:rPr>
                <a:t>Elevation</a:t>
              </a:r>
              <a:endParaRPr lang="en-CA" sz="16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501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132A4DB2-1F01-4D25-AA20-6C998EA4E59C}"/>
              </a:ext>
            </a:extLst>
          </p:cNvPr>
          <p:cNvSpPr/>
          <p:nvPr/>
        </p:nvSpPr>
        <p:spPr>
          <a:xfrm>
            <a:off x="4899503" y="3924193"/>
            <a:ext cx="2255977" cy="7365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 xmlns:a16="http://schemas.microsoft.com/office/drawing/2014/main" id="{29DD93A6-8BD0-46C7-9CE0-2B58E000F518}"/>
              </a:ext>
            </a:extLst>
          </p:cNvPr>
          <p:cNvPicPr>
            <a:picLocks noGrp="1" noChangeAspect="1"/>
          </p:cNvPicPr>
          <p:nvPr>
            <p:ph idx="1"/>
          </p:nvPr>
        </p:nvPicPr>
        <p:blipFill rotWithShape="1">
          <a:blip r:embed="rId3"/>
          <a:srcRect l="34771" t="20532" r="2881" b="13619"/>
          <a:stretch/>
        </p:blipFill>
        <p:spPr>
          <a:xfrm>
            <a:off x="4440417" y="1118161"/>
            <a:ext cx="3501329" cy="4621678"/>
          </a:xfrm>
        </p:spPr>
      </p:pic>
      <p:sp>
        <p:nvSpPr>
          <p:cNvPr id="4" name="Slide Number Placeholder 3">
            <a:extLst>
              <a:ext uri="{FF2B5EF4-FFF2-40B4-BE49-F238E27FC236}">
                <a16:creationId xmlns="" xmlns:a16="http://schemas.microsoft.com/office/drawing/2014/main" id="{11BFDF9E-B1D1-4918-9179-5F00A550BA6A}"/>
              </a:ext>
            </a:extLst>
          </p:cNvPr>
          <p:cNvSpPr>
            <a:spLocks noGrp="1"/>
          </p:cNvSpPr>
          <p:nvPr>
            <p:ph type="sldNum" sz="quarter" idx="4"/>
          </p:nvPr>
        </p:nvSpPr>
        <p:spPr/>
        <p:txBody>
          <a:bodyPr/>
          <a:lstStyle/>
          <a:p>
            <a:fld id="{5D855D34-E11B-BE40-8E40-1CF69A63AE91}" type="slidenum">
              <a:rPr lang="en-US" smtClean="0"/>
              <a:pPr/>
              <a:t>12</a:t>
            </a:fld>
            <a:endParaRPr lang="en-US"/>
          </a:p>
        </p:txBody>
      </p:sp>
      <p:sp>
        <p:nvSpPr>
          <p:cNvPr id="8" name="Rectangle 7">
            <a:extLst>
              <a:ext uri="{FF2B5EF4-FFF2-40B4-BE49-F238E27FC236}">
                <a16:creationId xmlns="" xmlns:a16="http://schemas.microsoft.com/office/drawing/2014/main" id="{F782E35C-A2B8-47AF-AEBC-E6A6A7C5E2BB}"/>
              </a:ext>
            </a:extLst>
          </p:cNvPr>
          <p:cNvSpPr/>
          <p:nvPr/>
        </p:nvSpPr>
        <p:spPr>
          <a:xfrm>
            <a:off x="5318122" y="2283288"/>
            <a:ext cx="1765495" cy="4923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95624E46-713C-48D9-935A-12E5BCFB8B99}"/>
              </a:ext>
            </a:extLst>
          </p:cNvPr>
          <p:cNvSpPr/>
          <p:nvPr/>
        </p:nvSpPr>
        <p:spPr>
          <a:xfrm>
            <a:off x="5318120" y="2662857"/>
            <a:ext cx="1392703" cy="970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85D3A51-B818-41C0-85E5-4A5CE5A09AD6}"/>
              </a:ext>
            </a:extLst>
          </p:cNvPr>
          <p:cNvSpPr/>
          <p:nvPr/>
        </p:nvSpPr>
        <p:spPr>
          <a:xfrm>
            <a:off x="5600237" y="3923279"/>
            <a:ext cx="1563447" cy="1722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ACBFEBD6-1515-4FD9-9EE6-02CC12ADDE8F}"/>
              </a:ext>
            </a:extLst>
          </p:cNvPr>
          <p:cNvSpPr/>
          <p:nvPr/>
        </p:nvSpPr>
        <p:spPr>
          <a:xfrm>
            <a:off x="3848343" y="4017291"/>
            <a:ext cx="801859" cy="1736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5E8F454B-4D0D-44F5-8572-C2478143B406}"/>
              </a:ext>
            </a:extLst>
          </p:cNvPr>
          <p:cNvSpPr/>
          <p:nvPr/>
        </p:nvSpPr>
        <p:spPr>
          <a:xfrm>
            <a:off x="5207104" y="2235549"/>
            <a:ext cx="2164176" cy="769441"/>
          </a:xfrm>
          <a:prstGeom prst="rect">
            <a:avLst/>
          </a:prstGeom>
          <a:noFill/>
        </p:spPr>
        <p:txBody>
          <a:bodyPr wrap="square">
            <a:spAutoFit/>
          </a:bodyPr>
          <a:lstStyle/>
          <a:p>
            <a:pPr algn="ctr"/>
            <a:r>
              <a:rPr lang="en-US" sz="1400" b="1" dirty="0">
                <a:solidFill>
                  <a:schemeClr val="accent5"/>
                </a:solidFill>
                <a:latin typeface="Verdana" panose="020B0604030504040204" pitchFamily="34" charset="0"/>
                <a:ea typeface="Verdana" panose="020B0604030504040204" pitchFamily="34" charset="0"/>
              </a:rPr>
              <a:t>High risk hazards</a:t>
            </a:r>
          </a:p>
          <a:p>
            <a:pPr algn="ctr"/>
            <a:r>
              <a:rPr lang="en-US" sz="1000" dirty="0">
                <a:latin typeface="Verdana" panose="020B0604030504040204" pitchFamily="34" charset="0"/>
                <a:ea typeface="Verdana" panose="020B0604030504040204" pitchFamily="34" charset="0"/>
              </a:rPr>
              <a:t>Accessing an exterior building without the proper controls to prevent a fall</a:t>
            </a:r>
          </a:p>
        </p:txBody>
      </p:sp>
      <p:sp>
        <p:nvSpPr>
          <p:cNvPr id="14" name="Rectangle 13">
            <a:extLst>
              <a:ext uri="{FF2B5EF4-FFF2-40B4-BE49-F238E27FC236}">
                <a16:creationId xmlns="" xmlns:a16="http://schemas.microsoft.com/office/drawing/2014/main" id="{0D776914-96D1-4235-B062-3FF0D3976D37}"/>
              </a:ext>
            </a:extLst>
          </p:cNvPr>
          <p:cNvSpPr/>
          <p:nvPr/>
        </p:nvSpPr>
        <p:spPr>
          <a:xfrm>
            <a:off x="4531854" y="1623674"/>
            <a:ext cx="1088723" cy="55570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a:latin typeface="Verdana" panose="020B0604030504040204" pitchFamily="34" charset="0"/>
                <a:ea typeface="Verdana" panose="020B0604030504040204" pitchFamily="34" charset="0"/>
              </a:rPr>
              <a:t>Fixed structures, e.g. roofs</a:t>
            </a:r>
          </a:p>
        </p:txBody>
      </p:sp>
      <p:sp>
        <p:nvSpPr>
          <p:cNvPr id="16" name="Arrow: Right 15">
            <a:extLst>
              <a:ext uri="{FF2B5EF4-FFF2-40B4-BE49-F238E27FC236}">
                <a16:creationId xmlns="" xmlns:a16="http://schemas.microsoft.com/office/drawing/2014/main" id="{9FA2006E-1143-4568-930D-A255DF78C1B7}"/>
              </a:ext>
            </a:extLst>
          </p:cNvPr>
          <p:cNvSpPr/>
          <p:nvPr/>
        </p:nvSpPr>
        <p:spPr>
          <a:xfrm rot="16200000">
            <a:off x="4278264" y="2789348"/>
            <a:ext cx="1573987" cy="354039"/>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latin typeface="Verdana" panose="020B0604030504040204" pitchFamily="34" charset="0"/>
              <a:ea typeface="Verdana" panose="020B0604030504040204" pitchFamily="34" charset="0"/>
            </a:endParaRPr>
          </a:p>
        </p:txBody>
      </p:sp>
      <p:pic>
        <p:nvPicPr>
          <p:cNvPr id="1026" name="Picture 2" descr="Scaffolding isolated on white Royalty Free Vector Image">
            <a:extLst>
              <a:ext uri="{FF2B5EF4-FFF2-40B4-BE49-F238E27FC236}">
                <a16:creationId xmlns="" xmlns:a16="http://schemas.microsoft.com/office/drawing/2014/main" id="{3DD6A52F-061E-492E-A0F7-326D032F9E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708" t="12344" r="28880" b="11660"/>
          <a:stretch/>
        </p:blipFill>
        <p:spPr bwMode="auto">
          <a:xfrm>
            <a:off x="4979303" y="4017291"/>
            <a:ext cx="801859" cy="16285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derstanding Pneumatic and Hydraulic Lifts">
            <a:extLst>
              <a:ext uri="{FF2B5EF4-FFF2-40B4-BE49-F238E27FC236}">
                <a16:creationId xmlns="" xmlns:a16="http://schemas.microsoft.com/office/drawing/2014/main" id="{D43680FF-C885-4CDE-A088-E30D87A58D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576" r="19814"/>
          <a:stretch/>
        </p:blipFill>
        <p:spPr bwMode="auto">
          <a:xfrm>
            <a:off x="7741302" y="4190591"/>
            <a:ext cx="1035439" cy="1549248"/>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 xmlns:a16="http://schemas.microsoft.com/office/drawing/2014/main" id="{1DE258D5-5627-46AC-8E63-1F96A9E9AEF2}"/>
              </a:ext>
            </a:extLst>
          </p:cNvPr>
          <p:cNvSpPr/>
          <p:nvPr/>
        </p:nvSpPr>
        <p:spPr>
          <a:xfrm>
            <a:off x="5479900" y="3387532"/>
            <a:ext cx="1675580" cy="379571"/>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a:latin typeface="Verdana" panose="020B0604030504040204" pitchFamily="34" charset="0"/>
                <a:ea typeface="Verdana" panose="020B0604030504040204" pitchFamily="34" charset="0"/>
              </a:rPr>
              <a:t>Ladders</a:t>
            </a:r>
          </a:p>
        </p:txBody>
      </p:sp>
      <p:sp>
        <p:nvSpPr>
          <p:cNvPr id="23" name="Arrow: Right 22">
            <a:extLst>
              <a:ext uri="{FF2B5EF4-FFF2-40B4-BE49-F238E27FC236}">
                <a16:creationId xmlns="" xmlns:a16="http://schemas.microsoft.com/office/drawing/2014/main" id="{3414F6A4-2589-40F2-92E7-52C230221106}"/>
              </a:ext>
            </a:extLst>
          </p:cNvPr>
          <p:cNvSpPr/>
          <p:nvPr/>
        </p:nvSpPr>
        <p:spPr>
          <a:xfrm>
            <a:off x="6631845" y="4660728"/>
            <a:ext cx="1675580" cy="379571"/>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a:latin typeface="Verdana" panose="020B0604030504040204" pitchFamily="34" charset="0"/>
                <a:ea typeface="Verdana" panose="020B0604030504040204" pitchFamily="34" charset="0"/>
              </a:rPr>
              <a:t>Platforms</a:t>
            </a:r>
          </a:p>
        </p:txBody>
      </p:sp>
      <p:sp>
        <p:nvSpPr>
          <p:cNvPr id="25" name="Arrow: Right 24">
            <a:extLst>
              <a:ext uri="{FF2B5EF4-FFF2-40B4-BE49-F238E27FC236}">
                <a16:creationId xmlns="" xmlns:a16="http://schemas.microsoft.com/office/drawing/2014/main" id="{ED7DF2F1-0507-4AC4-BD6D-7AA32C72EFFB}"/>
              </a:ext>
            </a:extLst>
          </p:cNvPr>
          <p:cNvSpPr/>
          <p:nvPr/>
        </p:nvSpPr>
        <p:spPr>
          <a:xfrm flipH="1">
            <a:off x="5781162" y="4049734"/>
            <a:ext cx="987517" cy="379571"/>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a:latin typeface="Verdana" panose="020B0604030504040204" pitchFamily="34" charset="0"/>
                <a:ea typeface="Verdana" panose="020B0604030504040204" pitchFamily="34" charset="0"/>
              </a:rPr>
              <a:t>Scaffolds</a:t>
            </a:r>
          </a:p>
        </p:txBody>
      </p:sp>
      <p:sp>
        <p:nvSpPr>
          <p:cNvPr id="26" name="Rectangle 25">
            <a:extLst>
              <a:ext uri="{FF2B5EF4-FFF2-40B4-BE49-F238E27FC236}">
                <a16:creationId xmlns="" xmlns:a16="http://schemas.microsoft.com/office/drawing/2014/main" id="{99B95576-9193-4375-8A95-2285277F62D8}"/>
              </a:ext>
            </a:extLst>
          </p:cNvPr>
          <p:cNvSpPr/>
          <p:nvPr/>
        </p:nvSpPr>
        <p:spPr>
          <a:xfrm>
            <a:off x="1563333" y="1171912"/>
            <a:ext cx="2525662" cy="101566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r>
              <a:rPr lang="en-US" sz="1200" b="1" dirty="0">
                <a:solidFill>
                  <a:schemeClr val="accent5"/>
                </a:solidFill>
                <a:latin typeface="Verdana Pro" panose="020B0604020202020204" pitchFamily="34" charset="0"/>
              </a:rPr>
              <a:t>Falls from elevation </a:t>
            </a:r>
            <a:r>
              <a:rPr lang="en-US" sz="1200" dirty="0">
                <a:solidFill>
                  <a:schemeClr val="accent5"/>
                </a:solidFill>
                <a:latin typeface="Verdana Pro" panose="020B0604020202020204" pitchFamily="34" charset="0"/>
              </a:rPr>
              <a:t>drives</a:t>
            </a:r>
            <a:r>
              <a:rPr lang="en-US" sz="1200" dirty="0">
                <a:latin typeface="Verdana Pro" panose="020B0604020202020204" pitchFamily="34" charset="0"/>
              </a:rPr>
              <a:t> </a:t>
            </a:r>
            <a:r>
              <a:rPr lang="en-US" sz="1200" dirty="0">
                <a:solidFill>
                  <a:schemeClr val="accent5"/>
                </a:solidFill>
                <a:latin typeface="Verdana Pro" panose="020B0604020202020204" pitchFamily="34" charset="0"/>
              </a:rPr>
              <a:t>the </a:t>
            </a:r>
            <a:r>
              <a:rPr lang="en-US" sz="1200" b="1" dirty="0">
                <a:solidFill>
                  <a:schemeClr val="accent5"/>
                </a:solidFill>
                <a:latin typeface="Verdana Pro" panose="020B0604020202020204" pitchFamily="34" charset="0"/>
              </a:rPr>
              <a:t>no. 1 contributor </a:t>
            </a:r>
            <a:r>
              <a:rPr lang="en-US" sz="1200" dirty="0">
                <a:solidFill>
                  <a:schemeClr val="accent5"/>
                </a:solidFill>
                <a:latin typeface="Verdana Pro" panose="020B0604020202020204" pitchFamily="34" charset="0"/>
              </a:rPr>
              <a:t>to </a:t>
            </a:r>
            <a:r>
              <a:rPr lang="en-US" sz="1200" b="1" dirty="0">
                <a:solidFill>
                  <a:schemeClr val="accent5"/>
                </a:solidFill>
                <a:latin typeface="Verdana Pro" panose="020B0604020202020204" pitchFamily="34" charset="0"/>
              </a:rPr>
              <a:t>serious injury rate </a:t>
            </a:r>
            <a:r>
              <a:rPr lang="en-US" sz="1200" dirty="0">
                <a:solidFill>
                  <a:schemeClr val="accent5"/>
                </a:solidFill>
                <a:latin typeface="Verdana Pro" panose="020B0604020202020204" pitchFamily="34" charset="0"/>
              </a:rPr>
              <a:t>in the construction industry.  From </a:t>
            </a:r>
            <a:r>
              <a:rPr lang="en-US" sz="1200" b="1" dirty="0">
                <a:solidFill>
                  <a:schemeClr val="tx1"/>
                </a:solidFill>
                <a:latin typeface="Verdana Pro" panose="020B0604020202020204" pitchFamily="34" charset="0"/>
              </a:rPr>
              <a:t>2010-2020</a:t>
            </a:r>
            <a:r>
              <a:rPr lang="en-US" sz="1200" dirty="0">
                <a:solidFill>
                  <a:schemeClr val="accent5"/>
                </a:solidFill>
                <a:latin typeface="Verdana Pro" panose="020B0604020202020204" pitchFamily="34" charset="0"/>
              </a:rPr>
              <a:t> the following circumstances applied.</a:t>
            </a:r>
          </a:p>
        </p:txBody>
      </p:sp>
      <p:sp>
        <p:nvSpPr>
          <p:cNvPr id="20" name="Rectangle 19">
            <a:extLst>
              <a:ext uri="{FF2B5EF4-FFF2-40B4-BE49-F238E27FC236}">
                <a16:creationId xmlns="" xmlns:a16="http://schemas.microsoft.com/office/drawing/2014/main" id="{A46347DC-63FE-49E1-A10A-63B438935FFD}"/>
              </a:ext>
            </a:extLst>
          </p:cNvPr>
          <p:cNvSpPr/>
          <p:nvPr/>
        </p:nvSpPr>
        <p:spPr>
          <a:xfrm>
            <a:off x="461553" y="1171912"/>
            <a:ext cx="1032778"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b="1">
                <a:solidFill>
                  <a:schemeClr val="bg1"/>
                </a:solidFill>
                <a:latin typeface="Verdana Pro" panose="020B0604020202020204" pitchFamily="34" charset="0"/>
              </a:rPr>
              <a:t>#1</a:t>
            </a:r>
          </a:p>
        </p:txBody>
      </p:sp>
      <p:pic>
        <p:nvPicPr>
          <p:cNvPr id="30" name="Content Placeholder 5">
            <a:extLst>
              <a:ext uri="{FF2B5EF4-FFF2-40B4-BE49-F238E27FC236}">
                <a16:creationId xmlns="" xmlns:a16="http://schemas.microsoft.com/office/drawing/2014/main" id="{D1BB255C-9315-4718-AA1F-E4BA5925684E}"/>
              </a:ext>
            </a:extLst>
          </p:cNvPr>
          <p:cNvPicPr>
            <a:picLocks noChangeAspect="1"/>
          </p:cNvPicPr>
          <p:nvPr/>
        </p:nvPicPr>
        <p:blipFill rotWithShape="1">
          <a:blip r:embed="rId3"/>
          <a:srcRect l="49589" t="71827" r="43960" b="14717"/>
          <a:stretch/>
        </p:blipFill>
        <p:spPr bwMode="auto">
          <a:xfrm>
            <a:off x="6177854" y="4712058"/>
            <a:ext cx="362262" cy="944448"/>
          </a:xfrm>
          <a:prstGeom prst="rect">
            <a:avLst/>
          </a:prstGeom>
          <a:noFill/>
          <a:ln w="9525">
            <a:noFill/>
            <a:miter lim="800000"/>
            <a:headEnd/>
            <a:tailEnd/>
          </a:ln>
        </p:spPr>
      </p:pic>
      <p:grpSp>
        <p:nvGrpSpPr>
          <p:cNvPr id="28" name="Group 27">
            <a:extLst>
              <a:ext uri="{FF2B5EF4-FFF2-40B4-BE49-F238E27FC236}">
                <a16:creationId xmlns="" xmlns:a16="http://schemas.microsoft.com/office/drawing/2014/main" id="{FD3CE3B8-1F77-4E69-B052-0F7C89EBA54C}"/>
              </a:ext>
            </a:extLst>
          </p:cNvPr>
          <p:cNvGrpSpPr/>
          <p:nvPr/>
        </p:nvGrpSpPr>
        <p:grpSpPr>
          <a:xfrm>
            <a:off x="2314371" y="3923280"/>
            <a:ext cx="2255977" cy="1794731"/>
            <a:chOff x="596448" y="3173276"/>
            <a:chExt cx="2021627" cy="1655173"/>
          </a:xfrm>
        </p:grpSpPr>
        <p:pic>
          <p:nvPicPr>
            <p:cNvPr id="1032" name="Picture 8">
              <a:extLst>
                <a:ext uri="{FF2B5EF4-FFF2-40B4-BE49-F238E27FC236}">
                  <a16:creationId xmlns="" xmlns:a16="http://schemas.microsoft.com/office/drawing/2014/main" id="{42CDC7E7-4C6A-4136-8AF0-C942C83D12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8" t="53444" r="62299" b="19210"/>
            <a:stretch/>
          </p:blipFill>
          <p:spPr bwMode="auto">
            <a:xfrm>
              <a:off x="596448" y="3173276"/>
              <a:ext cx="1732715" cy="165517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 xmlns:a16="http://schemas.microsoft.com/office/drawing/2014/main" id="{ED28E9B9-E992-4D8C-A3E1-645E5A9478B8}"/>
                </a:ext>
              </a:extLst>
            </p:cNvPr>
            <p:cNvSpPr/>
            <p:nvPr/>
          </p:nvSpPr>
          <p:spPr>
            <a:xfrm>
              <a:off x="1055077" y="3988191"/>
              <a:ext cx="865193" cy="801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bg1">
                      <a:lumMod val="50000"/>
                    </a:schemeClr>
                  </a:solidFill>
                  <a:latin typeface="Verdana" panose="020B0604030504040204" pitchFamily="34" charset="0"/>
                  <a:ea typeface="Verdana" panose="020B0604030504040204" pitchFamily="34" charset="0"/>
                  <a:cs typeface="Times New Roman" panose="02020603050405020304" pitchFamily="18" charset="0"/>
                </a:rPr>
                <a:t>Had the highest risk of serious injury</a:t>
              </a:r>
            </a:p>
          </p:txBody>
        </p:sp>
        <p:sp>
          <p:nvSpPr>
            <p:cNvPr id="24" name="Rectangle 23">
              <a:extLst>
                <a:ext uri="{FF2B5EF4-FFF2-40B4-BE49-F238E27FC236}">
                  <a16:creationId xmlns="" xmlns:a16="http://schemas.microsoft.com/office/drawing/2014/main" id="{0FB07838-B23D-4F3A-807B-2F0246208D54}"/>
                </a:ext>
              </a:extLst>
            </p:cNvPr>
            <p:cNvSpPr/>
            <p:nvPr/>
          </p:nvSpPr>
          <p:spPr>
            <a:xfrm>
              <a:off x="2156185" y="3199612"/>
              <a:ext cx="461890" cy="4159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 xmlns:a16="http://schemas.microsoft.com/office/drawing/2014/main" id="{C27FA8B2-DED2-4683-A055-04173A304F48}"/>
              </a:ext>
            </a:extLst>
          </p:cNvPr>
          <p:cNvSpPr txBox="1"/>
          <p:nvPr/>
        </p:nvSpPr>
        <p:spPr>
          <a:xfrm>
            <a:off x="2902527" y="2902565"/>
            <a:ext cx="1667820" cy="707886"/>
          </a:xfrm>
          <a:prstGeom prst="rect">
            <a:avLst/>
          </a:prstGeom>
          <a:noFill/>
        </p:spPr>
        <p:txBody>
          <a:bodyPr wrap="square" rtlCol="0">
            <a:spAutoFit/>
          </a:bodyPr>
          <a:lstStyle/>
          <a:p>
            <a:pPr algn="ctr"/>
            <a:r>
              <a:rPr lang="en-US" sz="1000" dirty="0">
                <a:solidFill>
                  <a:schemeClr val="bg1">
                    <a:lumMod val="50000"/>
                  </a:schemeClr>
                </a:solidFill>
                <a:latin typeface="Verdana" panose="020B0604030504040204" pitchFamily="34" charset="0"/>
                <a:ea typeface="Verdana" panose="020B0604030504040204" pitchFamily="34" charset="0"/>
                <a:cs typeface="Times New Roman" panose="02020603050405020304" pitchFamily="18" charset="0"/>
              </a:rPr>
              <a:t>Claims for serious injury were submitted due to a fall from a height including…</a:t>
            </a:r>
          </a:p>
        </p:txBody>
      </p:sp>
      <p:sp>
        <p:nvSpPr>
          <p:cNvPr id="35" name="TextBox 34">
            <a:extLst>
              <a:ext uri="{FF2B5EF4-FFF2-40B4-BE49-F238E27FC236}">
                <a16:creationId xmlns="" xmlns:a16="http://schemas.microsoft.com/office/drawing/2014/main" id="{327090A8-7900-4FD9-8C60-4ED068BDB73B}"/>
              </a:ext>
            </a:extLst>
          </p:cNvPr>
          <p:cNvSpPr txBox="1"/>
          <p:nvPr/>
        </p:nvSpPr>
        <p:spPr>
          <a:xfrm>
            <a:off x="3257927" y="2614852"/>
            <a:ext cx="944865" cy="369332"/>
          </a:xfrm>
          <a:prstGeom prst="rect">
            <a:avLst/>
          </a:prstGeom>
          <a:noFill/>
        </p:spPr>
        <p:txBody>
          <a:bodyPr wrap="square" rtlCol="0">
            <a:spAutoFit/>
          </a:bodyPr>
          <a:lstStyle/>
          <a:p>
            <a:pPr algn="ctr"/>
            <a:r>
              <a:rPr lang="en-US" b="1" dirty="0">
                <a:solidFill>
                  <a:schemeClr val="accent2"/>
                </a:solidFill>
                <a:latin typeface="Verdana" panose="020B0604030504040204" pitchFamily="34" charset="0"/>
                <a:ea typeface="Verdana" panose="020B0604030504040204" pitchFamily="34" charset="0"/>
              </a:rPr>
              <a:t>3 938</a:t>
            </a:r>
          </a:p>
        </p:txBody>
      </p:sp>
      <p:sp>
        <p:nvSpPr>
          <p:cNvPr id="37" name="Rectangle 36">
            <a:extLst>
              <a:ext uri="{FF2B5EF4-FFF2-40B4-BE49-F238E27FC236}">
                <a16:creationId xmlns="" xmlns:a16="http://schemas.microsoft.com/office/drawing/2014/main" id="{252C4927-A2D3-4F17-9990-407DF9416E45}"/>
              </a:ext>
            </a:extLst>
          </p:cNvPr>
          <p:cNvSpPr/>
          <p:nvPr/>
        </p:nvSpPr>
        <p:spPr>
          <a:xfrm>
            <a:off x="319684" y="4523842"/>
            <a:ext cx="1722135" cy="1015663"/>
          </a:xfrm>
          <a:prstGeom prst="rect">
            <a:avLst/>
          </a:prstGeom>
          <a:noFill/>
        </p:spPr>
        <p:txBody>
          <a:bodyPr wrap="square" rtlCol="0">
            <a:spAutoFit/>
          </a:bodyPr>
          <a:lstStyle/>
          <a:p>
            <a:pPr algn="ctr"/>
            <a:r>
              <a:rPr lang="en-US" sz="1000">
                <a:solidFill>
                  <a:schemeClr val="bg1">
                    <a:lumMod val="50000"/>
                  </a:schemeClr>
                </a:solidFill>
                <a:latin typeface="Verdana" panose="020B0604030504040204" pitchFamily="34" charset="0"/>
                <a:ea typeface="Verdana" panose="020B0604030504040204" pitchFamily="34" charset="0"/>
                <a:cs typeface="Times New Roman" panose="02020603050405020304" pitchFamily="18" charset="0"/>
              </a:rPr>
              <a:t>Time off work a typical falls related claim required. Considerably longer than the weeks for all serious injury claims</a:t>
            </a:r>
          </a:p>
        </p:txBody>
      </p:sp>
      <p:sp>
        <p:nvSpPr>
          <p:cNvPr id="38" name="TextBox 37">
            <a:extLst>
              <a:ext uri="{FF2B5EF4-FFF2-40B4-BE49-F238E27FC236}">
                <a16:creationId xmlns="" xmlns:a16="http://schemas.microsoft.com/office/drawing/2014/main" id="{4377BCD5-B805-40C0-8050-7A585D81705C}"/>
              </a:ext>
            </a:extLst>
          </p:cNvPr>
          <p:cNvSpPr txBox="1"/>
          <p:nvPr/>
        </p:nvSpPr>
        <p:spPr>
          <a:xfrm>
            <a:off x="367261" y="4244638"/>
            <a:ext cx="1508869" cy="400110"/>
          </a:xfrm>
          <a:prstGeom prst="rect">
            <a:avLst/>
          </a:prstGeom>
          <a:noFill/>
        </p:spPr>
        <p:txBody>
          <a:bodyPr wrap="square" rtlCol="0">
            <a:spAutoFit/>
          </a:bodyPr>
          <a:lstStyle/>
          <a:p>
            <a:pPr algn="ctr"/>
            <a:r>
              <a:rPr lang="en-US" sz="2000" b="1">
                <a:solidFill>
                  <a:schemeClr val="accent2"/>
                </a:solidFill>
                <a:latin typeface="Verdana" panose="020B0604030504040204" pitchFamily="34" charset="0"/>
                <a:ea typeface="Verdana" panose="020B0604030504040204" pitchFamily="34" charset="0"/>
              </a:rPr>
              <a:t>124 </a:t>
            </a:r>
            <a:r>
              <a:rPr lang="en-US" b="1">
                <a:solidFill>
                  <a:schemeClr val="accent2"/>
                </a:solidFill>
                <a:latin typeface="Verdana" panose="020B0604030504040204" pitchFamily="34" charset="0"/>
                <a:ea typeface="Verdana" panose="020B0604030504040204" pitchFamily="34" charset="0"/>
              </a:rPr>
              <a:t>days</a:t>
            </a:r>
          </a:p>
        </p:txBody>
      </p:sp>
      <p:pic>
        <p:nvPicPr>
          <p:cNvPr id="1034" name="Picture 10">
            <a:extLst>
              <a:ext uri="{FF2B5EF4-FFF2-40B4-BE49-F238E27FC236}">
                <a16:creationId xmlns="" xmlns:a16="http://schemas.microsoft.com/office/drawing/2014/main" id="{1478FB25-4724-4D4C-82E6-F98EECFA15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956" t="18326" r="2170" b="49704"/>
          <a:stretch/>
        </p:blipFill>
        <p:spPr bwMode="auto">
          <a:xfrm>
            <a:off x="199593" y="2406502"/>
            <a:ext cx="1846482" cy="1644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5F5A4088-7497-4320-93F8-4B350A82BB22}"/>
              </a:ext>
            </a:extLst>
          </p:cNvPr>
          <p:cNvSpPr txBox="1"/>
          <p:nvPr/>
        </p:nvSpPr>
        <p:spPr>
          <a:xfrm>
            <a:off x="3257927" y="4429304"/>
            <a:ext cx="1170942" cy="369332"/>
          </a:xfrm>
          <a:prstGeom prst="rect">
            <a:avLst/>
          </a:prstGeom>
          <a:solidFill>
            <a:schemeClr val="bg1"/>
          </a:solid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900" b="1">
                <a:latin typeface="Verdana" panose="020B0604030504040204" pitchFamily="34" charset="0"/>
                <a:ea typeface="Verdana" panose="020B0604030504040204" pitchFamily="34" charset="0"/>
              </a:rPr>
              <a:t>INEXPERIECED WORKERS</a:t>
            </a:r>
          </a:p>
        </p:txBody>
      </p:sp>
      <p:sp>
        <p:nvSpPr>
          <p:cNvPr id="31" name="TextBox 30">
            <a:extLst>
              <a:ext uri="{FF2B5EF4-FFF2-40B4-BE49-F238E27FC236}">
                <a16:creationId xmlns="" xmlns:a16="http://schemas.microsoft.com/office/drawing/2014/main" id="{FB9C5A0F-F4AD-4453-87A6-3EDF08E43526}"/>
              </a:ext>
            </a:extLst>
          </p:cNvPr>
          <p:cNvSpPr txBox="1"/>
          <p:nvPr/>
        </p:nvSpPr>
        <p:spPr>
          <a:xfrm>
            <a:off x="2420118" y="4240804"/>
            <a:ext cx="558292" cy="538609"/>
          </a:xfrm>
          <a:prstGeom prst="rect">
            <a:avLst/>
          </a:prstGeom>
          <a:solidFill>
            <a:schemeClr val="bg1"/>
          </a:solid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sz="900" b="1">
                <a:latin typeface="Verdana" panose="020B0604030504040204" pitchFamily="34" charset="0"/>
                <a:ea typeface="Verdana" panose="020B0604030504040204" pitchFamily="34" charset="0"/>
              </a:rPr>
              <a:t>OVER </a:t>
            </a:r>
            <a:endParaRPr lang="en-US" sz="2000" b="1">
              <a:latin typeface="Verdana" panose="020B0604030504040204" pitchFamily="34" charset="0"/>
              <a:ea typeface="Verdana" panose="020B0604030504040204" pitchFamily="34" charset="0"/>
            </a:endParaRPr>
          </a:p>
          <a:p>
            <a:pPr algn="ctr"/>
            <a:r>
              <a:rPr lang="en-US" sz="2000" b="1">
                <a:latin typeface="Verdana" panose="020B0604030504040204" pitchFamily="34" charset="0"/>
                <a:ea typeface="Verdana" panose="020B0604030504040204" pitchFamily="34" charset="0"/>
              </a:rPr>
              <a:t>54</a:t>
            </a:r>
            <a:endParaRPr lang="en-US" sz="900" b="1">
              <a:latin typeface="Verdana" panose="020B0604030504040204" pitchFamily="34" charset="0"/>
              <a:ea typeface="Verdana" panose="020B0604030504040204" pitchFamily="34" charset="0"/>
            </a:endParaRPr>
          </a:p>
        </p:txBody>
      </p:sp>
      <p:sp>
        <p:nvSpPr>
          <p:cNvPr id="3" name="Rectangle 2">
            <a:extLst>
              <a:ext uri="{FF2B5EF4-FFF2-40B4-BE49-F238E27FC236}">
                <a16:creationId xmlns="" xmlns:a16="http://schemas.microsoft.com/office/drawing/2014/main" id="{A7C9400F-4DCF-41BF-A960-D4E481A1CF32}"/>
              </a:ext>
            </a:extLst>
          </p:cNvPr>
          <p:cNvSpPr/>
          <p:nvPr/>
        </p:nvSpPr>
        <p:spPr>
          <a:xfrm>
            <a:off x="2282262" y="4030849"/>
            <a:ext cx="851515" cy="261610"/>
          </a:xfrm>
          <a:prstGeom prst="rect">
            <a:avLst/>
          </a:prstGeom>
          <a:solidFill>
            <a:schemeClr val="bg1"/>
          </a:solidFill>
        </p:spPr>
        <p:txBody>
          <a:bodyPr wrap="none">
            <a:spAutoFit/>
          </a:bodyPr>
          <a:lstStyle/>
          <a:p>
            <a:pPr algn="ctr"/>
            <a:r>
              <a:rPr lang="en-US" sz="1100" b="1">
                <a:solidFill>
                  <a:schemeClr val="tx2"/>
                </a:solidFill>
                <a:latin typeface="Verdana" panose="020B0604030504040204" pitchFamily="34" charset="0"/>
                <a:ea typeface="Verdana" panose="020B0604030504040204" pitchFamily="34" charset="0"/>
              </a:rPr>
              <a:t>Workers</a:t>
            </a:r>
          </a:p>
        </p:txBody>
      </p:sp>
    </p:spTree>
    <p:extLst>
      <p:ext uri="{BB962C8B-B14F-4D97-AF65-F5344CB8AC3E}">
        <p14:creationId xmlns:p14="http://schemas.microsoft.com/office/powerpoint/2010/main" val="1049911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341"/>
            <a:ext cx="8291266" cy="1025525"/>
          </a:xfrm>
        </p:spPr>
        <p:txBody>
          <a:bodyPr/>
          <a:lstStyle/>
          <a:p>
            <a:r>
              <a:rPr lang="en-US" dirty="0" smtClean="0"/>
              <a:t>The Fall Protection Hierarchy</a:t>
            </a:r>
            <a:br>
              <a:rPr lang="en-US" dirty="0" smtClean="0"/>
            </a:br>
            <a:r>
              <a:rPr lang="en-US" dirty="0" smtClean="0">
                <a:solidFill>
                  <a:srgbClr val="ED8B00"/>
                </a:solidFill>
              </a:rPr>
              <a:t>What is it?</a:t>
            </a:r>
            <a:endParaRPr lang="en-CA" dirty="0">
              <a:solidFill>
                <a:srgbClr val="ED8B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914" y="1506637"/>
            <a:ext cx="3662663" cy="4939675"/>
          </a:xfrm>
        </p:spPr>
      </p:pic>
      <p:sp>
        <p:nvSpPr>
          <p:cNvPr id="4" name="Slide Number Placeholder 3"/>
          <p:cNvSpPr>
            <a:spLocks noGrp="1"/>
          </p:cNvSpPr>
          <p:nvPr>
            <p:ph type="sldNum" sz="quarter" idx="4"/>
          </p:nvPr>
        </p:nvSpPr>
        <p:spPr/>
        <p:txBody>
          <a:bodyPr/>
          <a:lstStyle/>
          <a:p>
            <a:fld id="{5D855D34-E11B-BE40-8E40-1CF69A63AE91}" type="slidenum">
              <a:rPr lang="en-US" smtClean="0"/>
              <a:pPr/>
              <a:t>13</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9885" y="1506637"/>
            <a:ext cx="2861606" cy="4939675"/>
          </a:xfrm>
          <a:prstGeom prst="rect">
            <a:avLst/>
          </a:prstGeom>
        </p:spPr>
      </p:pic>
    </p:spTree>
    <p:extLst>
      <p:ext uri="{BB962C8B-B14F-4D97-AF65-F5344CB8AC3E}">
        <p14:creationId xmlns:p14="http://schemas.microsoft.com/office/powerpoint/2010/main" val="64990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Enhanced Inspection Initiative</a:t>
            </a:r>
            <a:br>
              <a:rPr lang="en-US" dirty="0"/>
            </a:br>
            <a:r>
              <a:rPr lang="en-US" dirty="0">
                <a:solidFill>
                  <a:srgbClr val="ED8B00"/>
                </a:solidFill>
              </a:rPr>
              <a:t>Falls from Elevation Involving a Ladder</a:t>
            </a:r>
            <a:endParaRPr lang="en-CA" dirty="0">
              <a:solidFill>
                <a:srgbClr val="ED8B00"/>
              </a:solidFill>
            </a:endParaRPr>
          </a:p>
        </p:txBody>
      </p:sp>
      <p:sp>
        <p:nvSpPr>
          <p:cNvPr id="3" name="Content Placeholder 2"/>
          <p:cNvSpPr>
            <a:spLocks noGrp="1"/>
          </p:cNvSpPr>
          <p:nvPr>
            <p:ph idx="1"/>
          </p:nvPr>
        </p:nvSpPr>
        <p:spPr>
          <a:xfrm>
            <a:off x="457202" y="2179306"/>
            <a:ext cx="8291264" cy="4082009"/>
          </a:xfrm>
        </p:spPr>
        <p:txBody>
          <a:bodyPr/>
          <a:lstStyle/>
          <a:p>
            <a:r>
              <a:rPr lang="en-CA" dirty="0" smtClean="0"/>
              <a:t>If </a:t>
            </a:r>
            <a:r>
              <a:rPr lang="en-CA" dirty="0"/>
              <a:t>work cannot be done from a ladder without hazard to a worker, a work platform must be </a:t>
            </a:r>
            <a:r>
              <a:rPr lang="en-CA" dirty="0" smtClean="0"/>
              <a:t>provided</a:t>
            </a:r>
          </a:p>
          <a:p>
            <a:pPr marL="0" indent="0">
              <a:buNone/>
            </a:pPr>
            <a:endParaRPr lang="en-CA" dirty="0" smtClean="0"/>
          </a:p>
          <a:p>
            <a:r>
              <a:rPr lang="en-US" dirty="0" smtClean="0"/>
              <a:t>Risk Assessment checklist for ladder safety</a:t>
            </a:r>
          </a:p>
          <a:p>
            <a:pPr marL="0" indent="0">
              <a:buNone/>
            </a:pPr>
            <a:endParaRPr lang="en-US" dirty="0" smtClean="0"/>
          </a:p>
          <a:p>
            <a:r>
              <a:rPr lang="en-US" dirty="0" smtClean="0"/>
              <a:t>Better understanding of the problem</a:t>
            </a:r>
          </a:p>
          <a:p>
            <a:pPr marL="0" indent="0">
              <a:buNone/>
            </a:pPr>
            <a:endParaRPr lang="en-US" dirty="0" smtClean="0"/>
          </a:p>
          <a:p>
            <a:r>
              <a:rPr lang="en-US" dirty="0" smtClean="0"/>
              <a:t>Findings will guide our future strategy work</a:t>
            </a:r>
          </a:p>
          <a:p>
            <a:endParaRPr lang="en-CA" dirty="0"/>
          </a:p>
        </p:txBody>
      </p:sp>
      <p:sp>
        <p:nvSpPr>
          <p:cNvPr id="4" name="Slide Number Placeholder 3"/>
          <p:cNvSpPr>
            <a:spLocks noGrp="1"/>
          </p:cNvSpPr>
          <p:nvPr>
            <p:ph type="sldNum" sz="quarter" idx="4"/>
          </p:nvPr>
        </p:nvSpPr>
        <p:spPr/>
        <p:txBody>
          <a:bodyPr/>
          <a:lstStyle/>
          <a:p>
            <a:fld id="{5D855D34-E11B-BE40-8E40-1CF69A63AE91}" type="slidenum">
              <a:rPr lang="en-US" smtClean="0"/>
              <a:pPr/>
              <a:t>14</a:t>
            </a:fld>
            <a:endParaRPr lang="en-US" dirty="0"/>
          </a:p>
        </p:txBody>
      </p:sp>
    </p:spTree>
    <p:extLst>
      <p:ext uri="{BB962C8B-B14F-4D97-AF65-F5344CB8AC3E}">
        <p14:creationId xmlns:p14="http://schemas.microsoft.com/office/powerpoint/2010/main" val="2462074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Title 15"/>
          <p:cNvGrpSpPr>
            <a:grpSpLocks noGrp="1"/>
          </p:cNvGrpSpPr>
          <p:nvPr/>
        </p:nvGrpSpPr>
        <p:grpSpPr>
          <a:xfrm>
            <a:off x="702098" y="268117"/>
            <a:ext cx="8229600" cy="1272025"/>
            <a:chOff x="-841248" y="79192"/>
            <a:chExt cx="8229600" cy="1622263"/>
          </a:xfrm>
        </p:grpSpPr>
        <p:sp>
          <p:nvSpPr>
            <p:cNvPr id="13" name="Rounded Rectangle 12"/>
            <p:cNvSpPr/>
            <p:nvPr/>
          </p:nvSpPr>
          <p:spPr>
            <a:xfrm>
              <a:off x="-841248" y="79192"/>
              <a:ext cx="8229600" cy="1622263"/>
            </a:xfrm>
            <a:prstGeom prst="roundRect">
              <a:avLst>
                <a:gd name="adj" fmla="val 50000"/>
              </a:avLst>
            </a:prstGeom>
            <a:solidFill>
              <a:srgbClr val="F8991D"/>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4" name="Rounded Rectangle 4"/>
            <p:cNvSpPr/>
            <p:nvPr/>
          </p:nvSpPr>
          <p:spPr>
            <a:xfrm>
              <a:off x="-762056" y="168970"/>
              <a:ext cx="8071216" cy="1463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3600" b="1" dirty="0" smtClean="0">
                  <a:latin typeface="+mj-lt"/>
                </a:rPr>
                <a:t>Fall Protection Resources</a:t>
              </a:r>
              <a:endParaRPr lang="en-US" sz="3600" b="1" kern="1200" dirty="0">
                <a:effectLst>
                  <a:outerShdw blurRad="38100" dist="38100" dir="2700000" algn="tl">
                    <a:srgbClr val="000000">
                      <a:alpha val="43137"/>
                    </a:srgbClr>
                  </a:outerShdw>
                </a:effectLst>
                <a:latin typeface="+mj-lt"/>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590" y="1885088"/>
            <a:ext cx="3940108" cy="407127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703" y="1885088"/>
            <a:ext cx="3920828" cy="4183538"/>
          </a:xfrm>
          <a:prstGeom prst="rect">
            <a:avLst/>
          </a:prstGeom>
        </p:spPr>
      </p:pic>
    </p:spTree>
    <p:extLst>
      <p:ext uri="{BB962C8B-B14F-4D97-AF65-F5344CB8AC3E}">
        <p14:creationId xmlns:p14="http://schemas.microsoft.com/office/powerpoint/2010/main" val="1706775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255" y="5270974"/>
            <a:ext cx="6211416" cy="1025525"/>
          </a:xfrm>
        </p:spPr>
        <p:txBody>
          <a:bodyPr/>
          <a:lstStyle/>
          <a:p>
            <a:r>
              <a:rPr lang="en-US" dirty="0" smtClean="0"/>
              <a:t> Struck-</a:t>
            </a:r>
            <a:r>
              <a:rPr lang="en-US" dirty="0" err="1" smtClean="0"/>
              <a:t>by’s</a:t>
            </a:r>
            <a:endParaRPr lang="en-CA" dirty="0"/>
          </a:p>
        </p:txBody>
      </p:sp>
    </p:spTree>
    <p:extLst>
      <p:ext uri="{BB962C8B-B14F-4D97-AF65-F5344CB8AC3E}">
        <p14:creationId xmlns:p14="http://schemas.microsoft.com/office/powerpoint/2010/main" val="1862038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Hazard/risk focus areas</a:t>
            </a:r>
          </a:p>
        </p:txBody>
      </p:sp>
      <p:sp>
        <p:nvSpPr>
          <p:cNvPr id="6" name="Content Placeholder 5">
            <a:extLst>
              <a:ext uri="{FF2B5EF4-FFF2-40B4-BE49-F238E27FC236}">
                <a16:creationId xmlns:a16="http://schemas.microsoft.com/office/drawing/2014/main" xmlns="" id="{AA1726B1-45F1-4640-8955-24380FA5B475}"/>
              </a:ext>
            </a:extLst>
          </p:cNvPr>
          <p:cNvSpPr>
            <a:spLocks noGrp="1"/>
          </p:cNvSpPr>
          <p:nvPr>
            <p:ph sz="quarter" idx="13"/>
          </p:nvPr>
        </p:nvSpPr>
        <p:spPr/>
        <p:txBody>
          <a:bodyPr/>
          <a:lstStyle/>
          <a:p>
            <a:r>
              <a:rPr lang="en-US" dirty="0" smtClean="0">
                <a:solidFill>
                  <a:srgbClr val="ED8B00"/>
                </a:solidFill>
              </a:rPr>
              <a:t>Construction High Risk Strategy</a:t>
            </a:r>
            <a:endParaRPr lang="en-US" dirty="0">
              <a:solidFill>
                <a:srgbClr val="ED8B00"/>
              </a:solidFill>
            </a:endParaRPr>
          </a:p>
        </p:txBody>
      </p:sp>
      <p:sp>
        <p:nvSpPr>
          <p:cNvPr id="5" name="Slide Number Placeholder 4"/>
          <p:cNvSpPr>
            <a:spLocks noGrp="1"/>
          </p:cNvSpPr>
          <p:nvPr>
            <p:ph type="sldNum" sz="quarter" idx="4"/>
          </p:nvPr>
        </p:nvSpPr>
        <p:spPr/>
        <p:txBody>
          <a:bodyPr/>
          <a:lstStyle/>
          <a:p>
            <a:fld id="{5D855D34-E11B-BE40-8E40-1CF69A63AE91}" type="slidenum">
              <a:rPr lang="en-US" smtClean="0"/>
              <a:pPr/>
              <a:t>17</a:t>
            </a:fld>
            <a:endParaRPr lang="en-US" dirty="0"/>
          </a:p>
        </p:txBody>
      </p:sp>
      <p:graphicFrame>
        <p:nvGraphicFramePr>
          <p:cNvPr id="4" name="Table 3"/>
          <p:cNvGraphicFramePr>
            <a:graphicFrameLocks noGrp="1"/>
          </p:cNvGraphicFramePr>
          <p:nvPr>
            <p:extLst/>
          </p:nvPr>
        </p:nvGraphicFramePr>
        <p:xfrm>
          <a:off x="3163821" y="2233164"/>
          <a:ext cx="5135522" cy="4061883"/>
        </p:xfrm>
        <a:graphic>
          <a:graphicData uri="http://schemas.openxmlformats.org/drawingml/2006/table">
            <a:tbl>
              <a:tblPr firstRow="1" bandRow="1">
                <a:tableStyleId>{5940675A-B579-460E-94D1-54222C63F5DA}</a:tableStyleId>
              </a:tblPr>
              <a:tblGrid>
                <a:gridCol w="1523029">
                  <a:extLst>
                    <a:ext uri="{9D8B030D-6E8A-4147-A177-3AD203B41FA5}">
                      <a16:colId xmlns:a16="http://schemas.microsoft.com/office/drawing/2014/main" xmlns="" val="20000"/>
                    </a:ext>
                  </a:extLst>
                </a:gridCol>
                <a:gridCol w="3612493">
                  <a:extLst>
                    <a:ext uri="{9D8B030D-6E8A-4147-A177-3AD203B41FA5}">
                      <a16:colId xmlns:a16="http://schemas.microsoft.com/office/drawing/2014/main" xmlns="" val="20001"/>
                    </a:ext>
                  </a:extLst>
                </a:gridCol>
              </a:tblGrid>
              <a:tr h="1293807">
                <a:tc>
                  <a:txBody>
                    <a:bodyPr/>
                    <a:lstStyle/>
                    <a:p>
                      <a:r>
                        <a:rPr lang="en-US" dirty="0">
                          <a:latin typeface="Verdana" charset="0"/>
                          <a:ea typeface="Verdana" charset="0"/>
                          <a:cs typeface="Verdana" charset="0"/>
                        </a:rPr>
                        <a:t>Problem:</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Verdana" panose="020B0604030504040204" pitchFamily="34" charset="0"/>
                          <a:ea typeface="Verdana" panose="020B0604030504040204" pitchFamily="34" charset="0"/>
                          <a:cs typeface="+mn-cs"/>
                        </a:rPr>
                        <a:t>Struck-by injuries continue to drive the serious injury rate in construction and currently surpasses falls from elevation in the number of injury claims.</a:t>
                      </a:r>
                      <a:endParaRPr lang="en-CA" sz="1400" kern="1200" dirty="0" smtClean="0">
                        <a:solidFill>
                          <a:schemeClr val="tx1"/>
                        </a:solidFill>
                        <a:effectLst/>
                        <a:latin typeface="Verdana" panose="020B0604030504040204" pitchFamily="34" charset="0"/>
                        <a:ea typeface="Verdana" panose="020B0604030504040204" pitchFamily="34" charset="0"/>
                        <a:cs typeface="+mn-cs"/>
                      </a:endParaRPr>
                    </a:p>
                    <a:p>
                      <a:pPr marL="0" indent="0">
                        <a:buFontTx/>
                        <a:buNone/>
                      </a:pP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0"/>
                  </a:ext>
                </a:extLst>
              </a:tr>
              <a:tr h="17083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Action:</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r>
                        <a:rPr lang="en-US" sz="1400" b="0" i="0" dirty="0" smtClean="0">
                          <a:latin typeface="Verdana" charset="0"/>
                          <a:ea typeface="Verdana" charset="0"/>
                          <a:cs typeface="Verdana" charset="0"/>
                        </a:rPr>
                        <a:t>We will be consulting and educating</a:t>
                      </a:r>
                      <a:r>
                        <a:rPr lang="en-US" sz="1400" b="0" i="0" baseline="0" dirty="0" smtClean="0">
                          <a:latin typeface="Verdana" charset="0"/>
                          <a:ea typeface="Verdana" charset="0"/>
                          <a:cs typeface="Verdana" charset="0"/>
                        </a:rPr>
                        <a:t> employers on the importance of planning work around mobile equipment with the support of the newly developed resource.  Corrective action will be taken in situations that require it.</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1"/>
                  </a:ext>
                </a:extLst>
              </a:tr>
              <a:tr h="9818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Outcome:</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400" b="0" i="0" dirty="0" smtClean="0">
                          <a:latin typeface="Verdana" charset="0"/>
                          <a:ea typeface="Verdana" charset="0"/>
                          <a:cs typeface="Verdana" charset="0"/>
                        </a:rPr>
                        <a:t>A reduction in serious injuries or fatalities involving mobile equipment on construction work sites</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9" name="Group 8">
            <a:extLst>
              <a:ext uri="{FF2B5EF4-FFF2-40B4-BE49-F238E27FC236}">
                <a16:creationId xmlns="" xmlns:a16="http://schemas.microsoft.com/office/drawing/2014/main" id="{E8E27CB5-6038-8F4D-8AE8-9B41F066BC13}"/>
              </a:ext>
            </a:extLst>
          </p:cNvPr>
          <p:cNvGrpSpPr/>
          <p:nvPr/>
        </p:nvGrpSpPr>
        <p:grpSpPr>
          <a:xfrm>
            <a:off x="404189" y="2233163"/>
            <a:ext cx="2531164" cy="4028919"/>
            <a:chOff x="1113175" y="1926209"/>
            <a:chExt cx="1663154" cy="2790540"/>
          </a:xfrm>
        </p:grpSpPr>
        <p:sp>
          <p:nvSpPr>
            <p:cNvPr id="10" name="Rounded Rectangle 9">
              <a:extLst>
                <a:ext uri="{FF2B5EF4-FFF2-40B4-BE49-F238E27FC236}">
                  <a16:creationId xmlns="" xmlns:a16="http://schemas.microsoft.com/office/drawing/2014/main" id="{4917E8AF-FB52-1B43-8A1F-4966AADFC461}"/>
                </a:ext>
              </a:extLst>
            </p:cNvPr>
            <p:cNvSpPr/>
            <p:nvPr/>
          </p:nvSpPr>
          <p:spPr>
            <a:xfrm>
              <a:off x="1113175" y="2635139"/>
              <a:ext cx="1663154" cy="2081610"/>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tIns="216000" rIns="72000" rtlCol="0" anchor="t" anchorCtr="0"/>
            <a:lstStyle/>
            <a:p>
              <a:pPr marL="108000" indent="-108000">
                <a:lnSpc>
                  <a:spcPct val="110000"/>
                </a:lnSpc>
                <a:spcBef>
                  <a:spcPts val="300"/>
                </a:spcBef>
                <a:buClr>
                  <a:schemeClr val="accent1"/>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10000"/>
                </a:lnSpc>
                <a:spcBef>
                  <a:spcPts val="300"/>
                </a:spcBef>
                <a:buClr>
                  <a:schemeClr val="accent1"/>
                </a:buClr>
              </a:pPr>
              <a:r>
                <a:rPr lang="en-CA" sz="1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Mobile equipment  </a:t>
              </a:r>
            </a:p>
            <a:p>
              <a:pPr>
                <a:lnSpc>
                  <a:spcPct val="110000"/>
                </a:lnSpc>
                <a:spcBef>
                  <a:spcPts val="300"/>
                </a:spcBef>
                <a:buClr>
                  <a:schemeClr val="accent1"/>
                </a:buClr>
              </a:pPr>
              <a:endPar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ound Same Side Corner Rectangle 10">
              <a:extLst>
                <a:ext uri="{FF2B5EF4-FFF2-40B4-BE49-F238E27FC236}">
                  <a16:creationId xmlns="" xmlns:a16="http://schemas.microsoft.com/office/drawing/2014/main" id="{4061D288-86C4-0B4E-BFBB-095F6A30F1F8}"/>
                </a:ext>
              </a:extLst>
            </p:cNvPr>
            <p:cNvSpPr/>
            <p:nvPr/>
          </p:nvSpPr>
          <p:spPr>
            <a:xfrm>
              <a:off x="1113175" y="1926209"/>
              <a:ext cx="1663154" cy="840653"/>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b" anchorCtr="0"/>
            <a:lstStyle/>
            <a:p>
              <a:pPr>
                <a:spcAft>
                  <a:spcPts val="600"/>
                </a:spcAft>
              </a:pPr>
              <a:r>
                <a:rPr lang="en-US" sz="2000" b="1" dirty="0" smtClean="0">
                  <a:latin typeface="Verdana" panose="020B0604030504040204" pitchFamily="34" charset="0"/>
                  <a:ea typeface="Verdana" panose="020B0604030504040204" pitchFamily="34" charset="0"/>
                  <a:cs typeface="Verdana" panose="020B0604030504040204" pitchFamily="34" charset="0"/>
                </a:rPr>
                <a:t>Struck-By</a:t>
              </a:r>
              <a:endParaRPr lang="en-CA" sz="2000" b="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335766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65" y="158859"/>
            <a:ext cx="8299479" cy="1025525"/>
          </a:xfrm>
        </p:spPr>
        <p:txBody>
          <a:bodyPr/>
          <a:lstStyle/>
          <a:p>
            <a:r>
              <a:rPr lang="en-US" dirty="0" smtClean="0"/>
              <a:t>Preventing Struck-</a:t>
            </a:r>
            <a:r>
              <a:rPr lang="en-US" dirty="0" err="1" smtClean="0"/>
              <a:t>Bys</a:t>
            </a:r>
            <a:endParaRPr lang="en-CA" dirty="0"/>
          </a:p>
        </p:txBody>
      </p:sp>
      <p:sp>
        <p:nvSpPr>
          <p:cNvPr id="4" name="Slide Number Placeholder 3"/>
          <p:cNvSpPr>
            <a:spLocks noGrp="1"/>
          </p:cNvSpPr>
          <p:nvPr>
            <p:ph type="sldNum" sz="quarter" idx="4"/>
          </p:nvPr>
        </p:nvSpPr>
        <p:spPr/>
        <p:txBody>
          <a:bodyPr/>
          <a:lstStyle/>
          <a:p>
            <a:fld id="{5D855D34-E11B-BE40-8E40-1CF69A63AE91}" type="slidenum">
              <a:rPr lang="en-US" smtClean="0"/>
              <a:pPr/>
              <a:t>18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8" y="743910"/>
            <a:ext cx="5331418" cy="5719386"/>
          </a:xfrm>
          <a:prstGeom prst="rect">
            <a:avLst/>
          </a:prstGeom>
        </p:spPr>
      </p:pic>
    </p:spTree>
    <p:extLst>
      <p:ext uri="{BB962C8B-B14F-4D97-AF65-F5344CB8AC3E}">
        <p14:creationId xmlns:p14="http://schemas.microsoft.com/office/powerpoint/2010/main" val="10410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2331"/>
            <a:ext cx="8291266" cy="1025525"/>
          </a:xfrm>
        </p:spPr>
        <p:txBody>
          <a:bodyPr/>
          <a:lstStyle/>
          <a:p>
            <a:r>
              <a:rPr lang="en-US" dirty="0" smtClean="0"/>
              <a:t>Hierarchy of Controls</a:t>
            </a:r>
            <a:endParaRPr lang="en-CA" dirty="0"/>
          </a:p>
        </p:txBody>
      </p:sp>
      <p:sp>
        <p:nvSpPr>
          <p:cNvPr id="4" name="Slide Number Placeholder 3"/>
          <p:cNvSpPr>
            <a:spLocks noGrp="1"/>
          </p:cNvSpPr>
          <p:nvPr>
            <p:ph type="sldNum" sz="quarter" idx="4"/>
          </p:nvPr>
        </p:nvSpPr>
        <p:spPr/>
        <p:txBody>
          <a:bodyPr/>
          <a:lstStyle/>
          <a:p>
            <a:fld id="{5D855D34-E11B-BE40-8E40-1CF69A63AE91}" type="slidenum">
              <a:rPr lang="en-US" smtClean="0"/>
              <a:pPr/>
              <a:t>19</a:t>
            </a:fld>
            <a:endParaRPr lang="en-US" dirty="0"/>
          </a:p>
        </p:txBody>
      </p:sp>
      <p:pic>
        <p:nvPicPr>
          <p:cNvPr id="5" name="Content Placeholder 4"/>
          <p:cNvPicPr>
            <a:picLocks noGrp="1" noChangeAspect="1"/>
          </p:cNvPicPr>
          <p:nvPr>
            <p:ph idx="1"/>
          </p:nvPr>
        </p:nvPicPr>
        <p:blipFill>
          <a:blip r:embed="rId3"/>
          <a:stretch>
            <a:fillRect/>
          </a:stretch>
        </p:blipFill>
        <p:spPr>
          <a:xfrm>
            <a:off x="806886" y="1208088"/>
            <a:ext cx="7591891" cy="5068726"/>
          </a:xfrm>
          <a:prstGeom prst="rect">
            <a:avLst/>
          </a:prstGeom>
        </p:spPr>
      </p:pic>
    </p:spTree>
    <p:extLst>
      <p:ext uri="{BB962C8B-B14F-4D97-AF65-F5344CB8AC3E}">
        <p14:creationId xmlns:p14="http://schemas.microsoft.com/office/powerpoint/2010/main" val="32556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1"/>
            <a:ext cx="8290584" cy="989964"/>
          </a:xfrm>
        </p:spPr>
        <p:txBody>
          <a:bodyPr/>
          <a:lstStyle/>
          <a:p>
            <a:r>
              <a:rPr lang="en-CA" dirty="0" smtClean="0"/>
              <a:t>KEY THEMES</a:t>
            </a:r>
            <a:endParaRPr lang="en-CA" dirty="0"/>
          </a:p>
        </p:txBody>
      </p:sp>
      <p:sp>
        <p:nvSpPr>
          <p:cNvPr id="3" name="Content Placeholder 2"/>
          <p:cNvSpPr>
            <a:spLocks noGrp="1"/>
          </p:cNvSpPr>
          <p:nvPr>
            <p:ph idx="1"/>
          </p:nvPr>
        </p:nvSpPr>
        <p:spPr>
          <a:xfrm>
            <a:off x="457200" y="1294763"/>
            <a:ext cx="8290582" cy="3966104"/>
          </a:xfrm>
        </p:spPr>
        <p:txBody>
          <a:bodyPr/>
          <a:lstStyle/>
          <a:p>
            <a:pPr marL="342900" indent="-342900">
              <a:buAutoNum type="arabicPeriod"/>
            </a:pPr>
            <a:endParaRPr lang="en-US" b="1" dirty="0">
              <a:solidFill>
                <a:schemeClr val="tx1"/>
              </a:solidFill>
            </a:endParaRPr>
          </a:p>
          <a:p>
            <a:pPr marL="342900" indent="-342900">
              <a:buAutoNum type="arabicPeriod"/>
            </a:pPr>
            <a:r>
              <a:rPr lang="en-US" b="1" dirty="0">
                <a:solidFill>
                  <a:schemeClr val="tx1"/>
                </a:solidFill>
              </a:rPr>
              <a:t>Risk and risk assessments</a:t>
            </a:r>
          </a:p>
          <a:p>
            <a:pPr marL="342900" indent="-342900">
              <a:buAutoNum type="arabicPeriod"/>
            </a:pPr>
            <a:endParaRPr lang="en-US" b="1" dirty="0" smtClean="0">
              <a:solidFill>
                <a:schemeClr val="tx1"/>
              </a:solidFill>
            </a:endParaRPr>
          </a:p>
          <a:p>
            <a:pPr marL="342900" indent="-342900">
              <a:buAutoNum type="arabicPeriod"/>
            </a:pPr>
            <a:r>
              <a:rPr lang="en-US" b="1" dirty="0" smtClean="0">
                <a:solidFill>
                  <a:schemeClr val="tx1"/>
                </a:solidFill>
              </a:rPr>
              <a:t>Planning</a:t>
            </a:r>
            <a:endParaRPr lang="en-US" b="1" dirty="0">
              <a:solidFill>
                <a:schemeClr val="tx1"/>
              </a:solidFill>
            </a:endParaRPr>
          </a:p>
          <a:p>
            <a:pPr marL="342900" indent="-342900">
              <a:buAutoNum type="arabicPeriod"/>
            </a:pPr>
            <a:endParaRPr lang="en-US" b="1" dirty="0" smtClean="0">
              <a:solidFill>
                <a:schemeClr val="tx1"/>
              </a:solidFill>
            </a:endParaRPr>
          </a:p>
          <a:p>
            <a:pPr marL="342900" indent="-342900">
              <a:buAutoNum type="arabicPeriod"/>
            </a:pPr>
            <a:r>
              <a:rPr lang="en-US" b="1" dirty="0">
                <a:solidFill>
                  <a:schemeClr val="tx1"/>
                </a:solidFill>
              </a:rPr>
              <a:t>H</a:t>
            </a:r>
            <a:r>
              <a:rPr lang="en-US" b="1" dirty="0" smtClean="0">
                <a:solidFill>
                  <a:schemeClr val="tx1"/>
                </a:solidFill>
              </a:rPr>
              <a:t>ierarchy of </a:t>
            </a:r>
            <a:r>
              <a:rPr lang="en-US" b="1" dirty="0" smtClean="0">
                <a:solidFill>
                  <a:schemeClr val="tx1"/>
                </a:solidFill>
              </a:rPr>
              <a:t>controls</a:t>
            </a:r>
          </a:p>
          <a:p>
            <a:pPr marL="0" indent="0">
              <a:buNone/>
            </a:pPr>
            <a:endParaRPr lang="en-US" b="1" u="sng" dirty="0" smtClean="0">
              <a:solidFill>
                <a:schemeClr val="tx1"/>
              </a:solidFill>
            </a:endParaRPr>
          </a:p>
          <a:p>
            <a:pPr marL="0" indent="0">
              <a:buNone/>
            </a:pPr>
            <a:endParaRPr lang="en-US" b="1" u="sng" dirty="0">
              <a:solidFill>
                <a:schemeClr val="tx1"/>
              </a:solidFill>
            </a:endParaRPr>
          </a:p>
          <a:p>
            <a:pPr marL="0" indent="0">
              <a:buNone/>
            </a:pPr>
            <a:endParaRPr lang="en-US" b="1" u="sng" dirty="0" smtClean="0">
              <a:solidFill>
                <a:schemeClr val="tx1"/>
              </a:solidFill>
            </a:endParaRPr>
          </a:p>
          <a:p>
            <a:pPr marL="0" indent="0" algn="ctr">
              <a:buNone/>
            </a:pPr>
            <a:r>
              <a:rPr lang="en-US" sz="2400" dirty="0" smtClean="0">
                <a:solidFill>
                  <a:srgbClr val="FF0000"/>
                </a:solidFill>
              </a:rPr>
              <a:t>*Action </a:t>
            </a:r>
            <a:r>
              <a:rPr lang="en-US" sz="2400" dirty="0" smtClean="0">
                <a:solidFill>
                  <a:srgbClr val="FF0000"/>
                </a:solidFill>
                <a:sym typeface="Wingdings" panose="05000000000000000000" pitchFamily="2" charset="2"/>
              </a:rPr>
              <a:t></a:t>
            </a:r>
            <a:r>
              <a:rPr lang="en-US" sz="2400" dirty="0" smtClean="0">
                <a:solidFill>
                  <a:srgbClr val="FF0000"/>
                </a:solidFill>
              </a:rPr>
              <a:t> Cross your arms </a:t>
            </a:r>
            <a:r>
              <a:rPr lang="en-US" dirty="0" smtClean="0">
                <a:solidFill>
                  <a:srgbClr val="FF0000"/>
                </a:solidFill>
              </a:rPr>
              <a:t>(</a:t>
            </a:r>
            <a:r>
              <a:rPr lang="en-US" dirty="0" smtClean="0">
                <a:solidFill>
                  <a:srgbClr val="FF0000"/>
                </a:solidFill>
              </a:rPr>
              <a:t>S</a:t>
            </a:r>
            <a:r>
              <a:rPr lang="en-US" dirty="0" smtClean="0">
                <a:solidFill>
                  <a:srgbClr val="FF0000"/>
                </a:solidFill>
              </a:rPr>
              <a:t>eriously)</a:t>
            </a:r>
            <a:endParaRPr lang="en-US" dirty="0">
              <a:solidFill>
                <a:srgbClr val="FF0000"/>
              </a:solidFill>
            </a:endParaRPr>
          </a:p>
          <a:p>
            <a:pPr marL="0" indent="0">
              <a:buNone/>
            </a:pPr>
            <a:endParaRPr lang="en-US" dirty="0" smtClean="0">
              <a:solidFill>
                <a:schemeClr val="tx1"/>
              </a:solidFill>
            </a:endParaRPr>
          </a:p>
          <a:p>
            <a:endParaRPr lang="en-US" dirty="0" smtClean="0">
              <a:solidFill>
                <a:schemeClr val="tx1"/>
              </a:solidFill>
            </a:endParaRPr>
          </a:p>
          <a:p>
            <a:endParaRPr lang="en-US" b="1" dirty="0" smtClean="0">
              <a:solidFill>
                <a:schemeClr val="tx1"/>
              </a:solidFill>
            </a:endParaRPr>
          </a:p>
          <a:p>
            <a:pPr marL="457200" lvl="1" indent="0">
              <a:buNone/>
            </a:pPr>
            <a:endParaRPr lang="en-US" sz="1600" dirty="0"/>
          </a:p>
          <a:p>
            <a:pPr lvl="1"/>
            <a:endParaRPr lang="en-US" sz="1600" dirty="0"/>
          </a:p>
        </p:txBody>
      </p:sp>
      <p:sp>
        <p:nvSpPr>
          <p:cNvPr id="5" name="Slide Number Placeholder 4"/>
          <p:cNvSpPr>
            <a:spLocks noGrp="1"/>
          </p:cNvSpPr>
          <p:nvPr>
            <p:ph type="sldNum" sz="quarter" idx="4"/>
          </p:nvPr>
        </p:nvSpPr>
        <p:spPr/>
        <p:txBody>
          <a:bodyPr/>
          <a:lstStyle/>
          <a:p>
            <a:fld id="{5D855D34-E11B-BE40-8E40-1CF69A63AE91}" type="slidenum">
              <a:rPr lang="en-US" smtClean="0"/>
              <a:pPr/>
              <a:t>2</a:t>
            </a:fld>
            <a:endParaRPr lang="en-US" dirty="0"/>
          </a:p>
        </p:txBody>
      </p:sp>
    </p:spTree>
    <p:custDataLst>
      <p:tags r:id="rId1"/>
    </p:custDataLst>
    <p:extLst>
      <p:ext uri="{BB962C8B-B14F-4D97-AF65-F5344CB8AC3E}">
        <p14:creationId xmlns:p14="http://schemas.microsoft.com/office/powerpoint/2010/main" val="2339295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2044"/>
            <a:ext cx="8291264" cy="4267200"/>
          </a:xfrm>
        </p:spPr>
        <p:txBody>
          <a:bodyPr/>
          <a:lstStyle/>
          <a:p>
            <a:endParaRPr lang="en-US" dirty="0" smtClean="0"/>
          </a:p>
          <a:p>
            <a:pPr marL="285750" indent="-285750">
              <a:lnSpc>
                <a:spcPct val="150000"/>
              </a:lnSpc>
              <a:buClr>
                <a:schemeClr val="accent1"/>
              </a:buClr>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Plan and organize every project, yard, parking lot, so that </a:t>
            </a:r>
            <a:r>
              <a:rPr lang="en-US" b="1" dirty="0">
                <a:solidFill>
                  <a:schemeClr val="tx1"/>
                </a:solidFill>
                <a:latin typeface="Verdana" panose="020B0604030504040204" pitchFamily="34" charset="0"/>
                <a:ea typeface="Verdana" panose="020B0604030504040204" pitchFamily="34" charset="0"/>
                <a:cs typeface="Arial" panose="020B0604020202020204" pitchFamily="34" charset="0"/>
              </a:rPr>
              <a:t>vehicles and workers are kept separate.</a:t>
            </a:r>
          </a:p>
          <a:p>
            <a:pPr marL="285750" indent="-285750">
              <a:lnSpc>
                <a:spcPct val="150000"/>
              </a:lnSpc>
              <a:buClr>
                <a:schemeClr val="accent1"/>
              </a:buClr>
              <a:buFont typeface="Arial" panose="020B0604020202020204" pitchFamily="34" charset="0"/>
              <a:buChar char="•"/>
            </a:pPr>
            <a:r>
              <a:rPr lang="en-US" dirty="0">
                <a:solidFill>
                  <a:schemeClr val="tx1"/>
                </a:solidFill>
                <a:latin typeface="Verdana" panose="020B0604030504040204" pitchFamily="34" charset="0"/>
                <a:ea typeface="Verdana" panose="020B0604030504040204" pitchFamily="34" charset="0"/>
                <a:cs typeface="Arial" panose="020B0604020202020204" pitchFamily="34" charset="0"/>
              </a:rPr>
              <a:t>Develop and provide traffic control plans.</a:t>
            </a:r>
          </a:p>
          <a:p>
            <a:pPr marL="285750" indent="-285750">
              <a:lnSpc>
                <a:spcPct val="150000"/>
              </a:lnSpc>
              <a:buClr>
                <a:schemeClr val="accent1"/>
              </a:buClr>
              <a:buFont typeface="Arial" panose="020B0604020202020204" pitchFamily="34" charset="0"/>
              <a:buChar char="•"/>
            </a:pPr>
            <a:r>
              <a:rPr lang="en-AU" dirty="0">
                <a:solidFill>
                  <a:schemeClr val="tx1"/>
                </a:solidFill>
                <a:latin typeface="Verdana" panose="020B0604030504040204" pitchFamily="34" charset="0"/>
                <a:ea typeface="Verdana" panose="020B0604030504040204" pitchFamily="34" charset="0"/>
                <a:cs typeface="Arial" panose="020B0604020202020204" pitchFamily="34" charset="0"/>
              </a:rPr>
              <a:t>Create vehicle-only areas.</a:t>
            </a:r>
          </a:p>
          <a:p>
            <a:pPr marL="285750" indent="-285750">
              <a:lnSpc>
                <a:spcPct val="150000"/>
              </a:lnSpc>
              <a:buClr>
                <a:schemeClr val="accent1"/>
              </a:buClr>
              <a:buFont typeface="Arial" panose="020B0604020202020204" pitchFamily="34" charset="0"/>
              <a:buChar char="•"/>
            </a:pPr>
            <a:r>
              <a:rPr lang="en-AU" dirty="0">
                <a:solidFill>
                  <a:schemeClr val="tx1"/>
                </a:solidFill>
                <a:latin typeface="Verdana" panose="020B0604030504040204" pitchFamily="34" charset="0"/>
                <a:ea typeface="Verdana" panose="020B0604030504040204" pitchFamily="34" charset="0"/>
                <a:cs typeface="Arial" panose="020B0604020202020204" pitchFamily="34" charset="0"/>
              </a:rPr>
              <a:t>Eliminate or limit the need to reverse.</a:t>
            </a:r>
          </a:p>
          <a:p>
            <a:pPr marL="285750" indent="-285750">
              <a:lnSpc>
                <a:spcPct val="150000"/>
              </a:lnSpc>
              <a:buClr>
                <a:schemeClr val="accent1"/>
              </a:buClr>
              <a:buFont typeface="Arial" panose="020B0604020202020204" pitchFamily="34" charset="0"/>
              <a:buChar char="•"/>
            </a:pPr>
            <a:r>
              <a:rPr lang="en-AU" dirty="0">
                <a:solidFill>
                  <a:schemeClr val="tx1"/>
                </a:solidFill>
                <a:latin typeface="Verdana" panose="020B0604030504040204" pitchFamily="34" charset="0"/>
                <a:ea typeface="Verdana" panose="020B0604030504040204" pitchFamily="34" charset="0"/>
                <a:cs typeface="Arial" panose="020B0604020202020204" pitchFamily="34" charset="0"/>
              </a:rPr>
              <a:t>Design and physically demarcate dedicated pedestrian routes.</a:t>
            </a:r>
          </a:p>
          <a:p>
            <a:pPr marL="285750" indent="-285750">
              <a:lnSpc>
                <a:spcPct val="150000"/>
              </a:lnSpc>
              <a:buClr>
                <a:schemeClr val="accent1"/>
              </a:buClr>
              <a:buFont typeface="Arial" panose="020B0604020202020204" pitchFamily="34" charset="0"/>
              <a:buChar char="•"/>
            </a:pPr>
            <a:r>
              <a:rPr lang="en-AU" dirty="0">
                <a:solidFill>
                  <a:schemeClr val="tx1"/>
                </a:solidFill>
                <a:latin typeface="Verdana" panose="020B0604030504040204" pitchFamily="34" charset="0"/>
                <a:ea typeface="Verdana" panose="020B0604030504040204" pitchFamily="34" charset="0"/>
                <a:cs typeface="Arial" panose="020B0604020202020204" pitchFamily="34" charset="0"/>
              </a:rPr>
              <a:t>Designate loading, unloading, traffic areas to prevent worker and vehicle interactions.</a:t>
            </a:r>
            <a:endParaRPr lang="en-US" dirty="0">
              <a:solidFill>
                <a:schemeClr val="tx1"/>
              </a:solidFill>
              <a:latin typeface="Verdana" panose="020B0604030504040204" pitchFamily="34" charset="0"/>
              <a:ea typeface="Verdana" panose="020B0604030504040204" pitchFamily="34" charset="0"/>
            </a:endParaRPr>
          </a:p>
          <a:p>
            <a:endParaRPr lang="en-US" dirty="0"/>
          </a:p>
        </p:txBody>
      </p:sp>
      <p:sp>
        <p:nvSpPr>
          <p:cNvPr id="4" name="Slide Number Placeholder 3"/>
          <p:cNvSpPr>
            <a:spLocks noGrp="1"/>
          </p:cNvSpPr>
          <p:nvPr>
            <p:ph type="sldNum" sz="quarter" idx="4"/>
          </p:nvPr>
        </p:nvSpPr>
        <p:spPr/>
        <p:txBody>
          <a:bodyPr/>
          <a:lstStyle/>
          <a:p>
            <a:fld id="{5D855D34-E11B-BE40-8E40-1CF69A63AE91}" type="slidenum">
              <a:rPr lang="en-US" smtClean="0"/>
              <a:pPr/>
              <a:t>20</a:t>
            </a:fld>
            <a:endParaRPr lang="en-US" dirty="0"/>
          </a:p>
        </p:txBody>
      </p:sp>
      <p:sp>
        <p:nvSpPr>
          <p:cNvPr id="5" name="Title 1"/>
          <p:cNvSpPr txBox="1">
            <a:spLocks/>
          </p:cNvSpPr>
          <p:nvPr/>
        </p:nvSpPr>
        <p:spPr bwMode="auto">
          <a:xfrm>
            <a:off x="263471" y="476519"/>
            <a:ext cx="8610483" cy="102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vl2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2pPr>
            <a:lvl3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3pPr>
            <a:lvl4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4pPr>
            <a:lvl5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5pPr>
            <a:lvl6pPr marL="4572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6pPr>
            <a:lvl7pPr marL="9144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7pPr>
            <a:lvl8pPr marL="13716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8pPr>
            <a:lvl9pPr marL="18288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9pPr>
          </a:lstStyle>
          <a:p>
            <a:r>
              <a:rPr lang="en-US" dirty="0" smtClean="0"/>
              <a:t>Start at the Top </a:t>
            </a:r>
          </a:p>
          <a:p>
            <a:r>
              <a:rPr lang="en-US" dirty="0" smtClean="0">
                <a:solidFill>
                  <a:srgbClr val="ED8B00"/>
                </a:solidFill>
              </a:rPr>
              <a:t>Separate pedestrian and mobile equipment</a:t>
            </a:r>
            <a:endParaRPr lang="en-US" dirty="0">
              <a:solidFill>
                <a:srgbClr val="ED8B00"/>
              </a:solidFill>
            </a:endParaRPr>
          </a:p>
        </p:txBody>
      </p:sp>
    </p:spTree>
    <p:extLst>
      <p:ext uri="{BB962C8B-B14F-4D97-AF65-F5344CB8AC3E}">
        <p14:creationId xmlns:p14="http://schemas.microsoft.com/office/powerpoint/2010/main" val="254526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Title 15"/>
          <p:cNvGrpSpPr>
            <a:grpSpLocks noGrp="1"/>
          </p:cNvGrpSpPr>
          <p:nvPr/>
        </p:nvGrpSpPr>
        <p:grpSpPr>
          <a:xfrm>
            <a:off x="702098" y="268117"/>
            <a:ext cx="8229600" cy="1272025"/>
            <a:chOff x="-841248" y="79192"/>
            <a:chExt cx="8229600" cy="1622263"/>
          </a:xfrm>
        </p:grpSpPr>
        <p:sp>
          <p:nvSpPr>
            <p:cNvPr id="13" name="Rounded Rectangle 12"/>
            <p:cNvSpPr/>
            <p:nvPr/>
          </p:nvSpPr>
          <p:spPr>
            <a:xfrm>
              <a:off x="-841248" y="79192"/>
              <a:ext cx="8229600" cy="1622263"/>
            </a:xfrm>
            <a:prstGeom prst="roundRect">
              <a:avLst>
                <a:gd name="adj" fmla="val 50000"/>
              </a:avLst>
            </a:prstGeom>
            <a:solidFill>
              <a:srgbClr val="F8991D"/>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4" name="Rounded Rectangle 4"/>
            <p:cNvSpPr/>
            <p:nvPr/>
          </p:nvSpPr>
          <p:spPr>
            <a:xfrm>
              <a:off x="-762056" y="168970"/>
              <a:ext cx="8071216" cy="1463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3600" b="1" dirty="0" smtClean="0">
                  <a:latin typeface="+mj-lt"/>
                </a:rPr>
                <a:t>Struck By Resources</a:t>
              </a:r>
              <a:endParaRPr lang="en-US" sz="3600" b="1" kern="1200" dirty="0">
                <a:effectLst>
                  <a:outerShdw blurRad="38100" dist="38100" dir="2700000" algn="tl">
                    <a:srgbClr val="000000">
                      <a:alpha val="43137"/>
                    </a:srgbClr>
                  </a:outerShdw>
                </a:effectLst>
                <a:latin typeface="+mj-lt"/>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36" y="1766171"/>
            <a:ext cx="3822439" cy="45970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842" y="1766171"/>
            <a:ext cx="3679476" cy="4597052"/>
          </a:xfrm>
          <a:prstGeom prst="rect">
            <a:avLst/>
          </a:prstGeom>
        </p:spPr>
      </p:pic>
    </p:spTree>
    <p:extLst>
      <p:ext uri="{BB962C8B-B14F-4D97-AF65-F5344CB8AC3E}">
        <p14:creationId xmlns:p14="http://schemas.microsoft.com/office/powerpoint/2010/main" val="112883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 Voltage</a:t>
            </a:r>
            <a:endParaRPr lang="en-CA" dirty="0"/>
          </a:p>
        </p:txBody>
      </p:sp>
    </p:spTree>
    <p:extLst>
      <p:ext uri="{BB962C8B-B14F-4D97-AF65-F5344CB8AC3E}">
        <p14:creationId xmlns:p14="http://schemas.microsoft.com/office/powerpoint/2010/main" val="810537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45670"/>
            <a:ext cx="8290584" cy="924205"/>
          </a:xfrm>
        </p:spPr>
        <p:txBody>
          <a:bodyPr/>
          <a:lstStyle/>
          <a:p>
            <a:r>
              <a:rPr lang="en-US" dirty="0"/>
              <a:t>Hazard/risk focus areas</a:t>
            </a:r>
          </a:p>
        </p:txBody>
      </p:sp>
      <p:sp>
        <p:nvSpPr>
          <p:cNvPr id="6" name="Content Placeholder 5">
            <a:extLst>
              <a:ext uri="{FF2B5EF4-FFF2-40B4-BE49-F238E27FC236}">
                <a16:creationId xmlns="" xmlns:a16="http://schemas.microsoft.com/office/drawing/2014/main" id="{AA1726B1-45F1-4640-8955-24380FA5B475}"/>
              </a:ext>
            </a:extLst>
          </p:cNvPr>
          <p:cNvSpPr>
            <a:spLocks noGrp="1"/>
          </p:cNvSpPr>
          <p:nvPr>
            <p:ph sz="quarter" idx="13"/>
          </p:nvPr>
        </p:nvSpPr>
        <p:spPr/>
        <p:txBody>
          <a:bodyPr/>
          <a:lstStyle/>
          <a:p>
            <a:r>
              <a:rPr lang="en-US" dirty="0">
                <a:solidFill>
                  <a:srgbClr val="ED8B00"/>
                </a:solidFill>
              </a:rPr>
              <a:t>Construction High Risk Strategy</a:t>
            </a:r>
          </a:p>
        </p:txBody>
      </p:sp>
      <p:sp>
        <p:nvSpPr>
          <p:cNvPr id="5" name="Slide Number Placeholder 4"/>
          <p:cNvSpPr>
            <a:spLocks noGrp="1"/>
          </p:cNvSpPr>
          <p:nvPr>
            <p:ph type="sldNum" sz="quarter" idx="4"/>
          </p:nvPr>
        </p:nvSpPr>
        <p:spPr/>
        <p:txBody>
          <a:bodyPr/>
          <a:lstStyle/>
          <a:p>
            <a:fld id="{5D855D34-E11B-BE40-8E40-1CF69A63AE91}" type="slidenum">
              <a:rPr lang="en-US" smtClean="0"/>
              <a:pPr/>
              <a:t>23</a:t>
            </a:fld>
            <a:endParaRPr lang="en-US" dirty="0"/>
          </a:p>
        </p:txBody>
      </p:sp>
      <p:graphicFrame>
        <p:nvGraphicFramePr>
          <p:cNvPr id="4" name="Table 3"/>
          <p:cNvGraphicFramePr>
            <a:graphicFrameLocks noGrp="1"/>
          </p:cNvGraphicFramePr>
          <p:nvPr/>
        </p:nvGraphicFramePr>
        <p:xfrm>
          <a:off x="3163821" y="2233163"/>
          <a:ext cx="5135522" cy="4097968"/>
        </p:xfrm>
        <a:graphic>
          <a:graphicData uri="http://schemas.openxmlformats.org/drawingml/2006/table">
            <a:tbl>
              <a:tblPr firstRow="1" bandRow="1">
                <a:tableStyleId>{5940675A-B579-460E-94D1-54222C63F5DA}</a:tableStyleId>
              </a:tblPr>
              <a:tblGrid>
                <a:gridCol w="1523029">
                  <a:extLst>
                    <a:ext uri="{9D8B030D-6E8A-4147-A177-3AD203B41FA5}">
                      <a16:colId xmlns="" xmlns:a16="http://schemas.microsoft.com/office/drawing/2014/main" val="20000"/>
                    </a:ext>
                  </a:extLst>
                </a:gridCol>
                <a:gridCol w="3612493">
                  <a:extLst>
                    <a:ext uri="{9D8B030D-6E8A-4147-A177-3AD203B41FA5}">
                      <a16:colId xmlns="" xmlns:a16="http://schemas.microsoft.com/office/drawing/2014/main" val="20001"/>
                    </a:ext>
                  </a:extLst>
                </a:gridCol>
              </a:tblGrid>
              <a:tr h="1189306">
                <a:tc>
                  <a:txBody>
                    <a:bodyPr/>
                    <a:lstStyle/>
                    <a:p>
                      <a:r>
                        <a:rPr lang="en-US" dirty="0">
                          <a:latin typeface="Verdana" charset="0"/>
                          <a:ea typeface="Verdana" charset="0"/>
                          <a:cs typeface="Verdana" charset="0"/>
                        </a:rPr>
                        <a:t>Problem:</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600" b="0" i="0" dirty="0">
                          <a:latin typeface="Verdana" charset="0"/>
                          <a:ea typeface="Verdana" charset="0"/>
                          <a:cs typeface="Verdana" charset="0"/>
                        </a:rPr>
                        <a:t>Work around high voltage conductors poses a significant risk to workers in the event that contact is made.</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0"/>
                  </a:ext>
                </a:extLst>
              </a:tr>
              <a:tr h="173300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Action:</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r>
                        <a:rPr lang="en-US" sz="1400" b="0" i="0" dirty="0">
                          <a:latin typeface="Verdana" charset="0"/>
                          <a:ea typeface="Verdana" charset="0"/>
                          <a:cs typeface="Verdana" charset="0"/>
                        </a:rPr>
                        <a:t>Conduct a risk control analysis with internal and external stakeholders.</a:t>
                      </a:r>
                      <a:r>
                        <a:rPr lang="en-US" sz="1400" b="0" i="0" baseline="0" dirty="0">
                          <a:latin typeface="Verdana" charset="0"/>
                          <a:ea typeface="Verdana" charset="0"/>
                          <a:cs typeface="Verdana" charset="0"/>
                        </a:rPr>
                        <a:t>  Launch an awareness campaign to promote consistency in planning/carrying out work and take corrective action in situations where the controls are not adequate</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1"/>
                  </a:ext>
                </a:extLst>
              </a:tr>
              <a:tr h="11756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Outcome:</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400" b="0" i="0" dirty="0">
                          <a:latin typeface="Verdana" charset="0"/>
                          <a:ea typeface="Verdana" charset="0"/>
                          <a:cs typeface="Verdana" charset="0"/>
                        </a:rPr>
                        <a:t>A more</a:t>
                      </a:r>
                      <a:r>
                        <a:rPr lang="en-US" sz="1400" b="0" i="0" baseline="0" dirty="0">
                          <a:latin typeface="Verdana" charset="0"/>
                          <a:ea typeface="Verdana" charset="0"/>
                          <a:cs typeface="Verdana" charset="0"/>
                        </a:rPr>
                        <a:t> consistent understanding across all of the stakeholders engaged in working around high voltage conductors</a:t>
                      </a:r>
                      <a:endParaRPr lang="en-US" sz="14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9" name="Group 8">
            <a:extLst>
              <a:ext uri="{FF2B5EF4-FFF2-40B4-BE49-F238E27FC236}">
                <a16:creationId xmlns="" xmlns:a16="http://schemas.microsoft.com/office/drawing/2014/main" id="{E8E27CB5-6038-8F4D-8AE8-9B41F066BC13}"/>
              </a:ext>
            </a:extLst>
          </p:cNvPr>
          <p:cNvGrpSpPr/>
          <p:nvPr/>
        </p:nvGrpSpPr>
        <p:grpSpPr>
          <a:xfrm>
            <a:off x="404189" y="2233163"/>
            <a:ext cx="2531164" cy="4028919"/>
            <a:chOff x="1113175" y="1926209"/>
            <a:chExt cx="1663154" cy="2790540"/>
          </a:xfrm>
        </p:grpSpPr>
        <p:sp>
          <p:nvSpPr>
            <p:cNvPr id="10" name="Rounded Rectangle 9">
              <a:extLst>
                <a:ext uri="{FF2B5EF4-FFF2-40B4-BE49-F238E27FC236}">
                  <a16:creationId xmlns="" xmlns:a16="http://schemas.microsoft.com/office/drawing/2014/main" id="{4917E8AF-FB52-1B43-8A1F-4966AADFC461}"/>
                </a:ext>
              </a:extLst>
            </p:cNvPr>
            <p:cNvSpPr/>
            <p:nvPr/>
          </p:nvSpPr>
          <p:spPr>
            <a:xfrm>
              <a:off x="1113175" y="2635139"/>
              <a:ext cx="1663154" cy="2081610"/>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tIns="216000" rIns="72000" rtlCol="0" anchor="t" anchorCtr="0"/>
            <a:lstStyle/>
            <a:p>
              <a:pPr marL="108000" indent="-108000">
                <a:lnSpc>
                  <a:spcPct val="110000"/>
                </a:lnSpc>
                <a:spcBef>
                  <a:spcPts val="300"/>
                </a:spcBef>
                <a:buClr>
                  <a:schemeClr val="accent1"/>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8000" indent="-108000">
                <a:lnSpc>
                  <a:spcPct val="110000"/>
                </a:lnSpc>
                <a:buClr>
                  <a:schemeClr val="accent1"/>
                </a:buClr>
                <a:buFont typeface="Arial" panose="020B0604020202020204" pitchFamily="34" charset="0"/>
                <a:buChar char="•"/>
              </a:pP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Limits of approach </a:t>
              </a:r>
            </a:p>
            <a:p>
              <a:pPr marL="108000" indent="-108000">
                <a:lnSpc>
                  <a:spcPct val="110000"/>
                </a:lnSpc>
                <a:spcBef>
                  <a:spcPts val="300"/>
                </a:spcBef>
                <a:buClr>
                  <a:schemeClr val="accent1"/>
                </a:buClr>
                <a:buFont typeface="Arial" panose="020B0604020202020204" pitchFamily="34" charset="0"/>
                <a:buChar char="•"/>
              </a:pP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Form 30M33 pilot</a:t>
              </a:r>
            </a:p>
            <a:p>
              <a:pPr marL="108000" indent="-108000">
                <a:lnSpc>
                  <a:spcPct val="110000"/>
                </a:lnSpc>
                <a:spcBef>
                  <a:spcPts val="300"/>
                </a:spcBef>
                <a:buClr>
                  <a:schemeClr val="accent1"/>
                </a:buClr>
                <a:buFont typeface="Arial" panose="020B0604020202020204" pitchFamily="34" charset="0"/>
                <a:buChar char="•"/>
              </a:pPr>
              <a:r>
                <a:rPr lang="en-CA" sz="1600" dirty="0">
                  <a:solidFill>
                    <a:schemeClr val="tx1"/>
                  </a:solidFill>
                  <a:latin typeface="Verdana" panose="020B0604030504040204" pitchFamily="34" charset="0"/>
                  <a:ea typeface="Verdana" panose="020B0604030504040204" pitchFamily="34" charset="0"/>
                  <a:cs typeface="Verdana" panose="020B0604030504040204" pitchFamily="34" charset="0"/>
                </a:rPr>
                <a:t>‘Plan for 10’  </a:t>
              </a:r>
            </a:p>
            <a:p>
              <a:pPr>
                <a:lnSpc>
                  <a:spcPct val="110000"/>
                </a:lnSpc>
                <a:spcBef>
                  <a:spcPts val="300"/>
                </a:spcBef>
                <a:buClr>
                  <a:schemeClr val="accent1"/>
                </a:buCl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sp>
          <p:nvSpPr>
            <p:cNvPr id="11" name="Round Same Side Corner Rectangle 10">
              <a:extLst>
                <a:ext uri="{FF2B5EF4-FFF2-40B4-BE49-F238E27FC236}">
                  <a16:creationId xmlns="" xmlns:a16="http://schemas.microsoft.com/office/drawing/2014/main" id="{4061D288-86C4-0B4E-BFBB-095F6A30F1F8}"/>
                </a:ext>
              </a:extLst>
            </p:cNvPr>
            <p:cNvSpPr/>
            <p:nvPr/>
          </p:nvSpPr>
          <p:spPr>
            <a:xfrm>
              <a:off x="1113175" y="1926209"/>
              <a:ext cx="1663154" cy="840653"/>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b" anchorCtr="0"/>
            <a:lstStyle/>
            <a:p>
              <a:pPr>
                <a:spcAft>
                  <a:spcPts val="600"/>
                </a:spcAft>
              </a:pPr>
              <a:r>
                <a:rPr lang="en-US" sz="2000" b="1" dirty="0">
                  <a:latin typeface="Verdana" panose="020B0604030504040204" pitchFamily="34" charset="0"/>
                  <a:ea typeface="Verdana" panose="020B0604030504040204" pitchFamily="34" charset="0"/>
                  <a:cs typeface="Verdana" panose="020B0604030504040204" pitchFamily="34" charset="0"/>
                </a:rPr>
                <a:t>High Voltage</a:t>
              </a:r>
              <a:endParaRPr lang="en-CA" sz="2000" b="1" dirty="0">
                <a:latin typeface="Verdana" panose="020B0604030504040204" pitchFamily="34" charset="0"/>
                <a:ea typeface="Verdana" panose="020B0604030504040204" pitchFamily="34" charset="0"/>
                <a:cs typeface="Verdana" panose="020B0604030504040204" pitchFamily="34" charset="0"/>
              </a:endParaRPr>
            </a:p>
          </p:txBody>
        </p:sp>
      </p:grpSp>
      <p:pic>
        <p:nvPicPr>
          <p:cNvPr id="2" name="Picture 7" descr="Diagram&#10;&#10;Description automatically generated">
            <a:extLst>
              <a:ext uri="{FF2B5EF4-FFF2-40B4-BE49-F238E27FC236}">
                <a16:creationId xmlns="" xmlns:a16="http://schemas.microsoft.com/office/drawing/2014/main" id="{2B6B47E0-C58D-5C99-71F2-6725F964863C}"/>
              </a:ext>
            </a:extLst>
          </p:cNvPr>
          <p:cNvPicPr>
            <a:picLocks noChangeAspect="1"/>
          </p:cNvPicPr>
          <p:nvPr/>
        </p:nvPicPr>
        <p:blipFill>
          <a:blip r:embed="rId3"/>
          <a:stretch>
            <a:fillRect/>
          </a:stretch>
        </p:blipFill>
        <p:spPr>
          <a:xfrm>
            <a:off x="5953092" y="771038"/>
            <a:ext cx="2743200" cy="1329267"/>
          </a:xfrm>
          <a:prstGeom prst="rect">
            <a:avLst/>
          </a:prstGeom>
        </p:spPr>
      </p:pic>
    </p:spTree>
    <p:extLst>
      <p:ext uri="{BB962C8B-B14F-4D97-AF65-F5344CB8AC3E}">
        <p14:creationId xmlns:p14="http://schemas.microsoft.com/office/powerpoint/2010/main" val="1609457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2331"/>
            <a:ext cx="8291266" cy="1025525"/>
          </a:xfrm>
        </p:spPr>
        <p:txBody>
          <a:bodyPr/>
          <a:lstStyle/>
          <a:p>
            <a:r>
              <a:rPr lang="en-US" dirty="0" smtClean="0"/>
              <a:t>Key’s of Part 19 - Summarized</a:t>
            </a:r>
            <a:endParaRPr lang="en-CA" dirty="0"/>
          </a:p>
        </p:txBody>
      </p:sp>
      <p:sp>
        <p:nvSpPr>
          <p:cNvPr id="3" name="Content Placeholder 2"/>
          <p:cNvSpPr>
            <a:spLocks noGrp="1"/>
          </p:cNvSpPr>
          <p:nvPr>
            <p:ph idx="1"/>
          </p:nvPr>
        </p:nvSpPr>
        <p:spPr>
          <a:xfrm>
            <a:off x="457199" y="1207576"/>
            <a:ext cx="8291264" cy="4267200"/>
          </a:xfrm>
        </p:spPr>
        <p:txBody>
          <a:bodyPr/>
          <a:lstStyle/>
          <a:p>
            <a:endParaRPr lang="en-US" dirty="0"/>
          </a:p>
          <a:p>
            <a:r>
              <a:rPr lang="en-US" dirty="0" smtClean="0">
                <a:solidFill>
                  <a:srgbClr val="ED8B00"/>
                </a:solidFill>
              </a:rPr>
              <a:t>OHS19.24</a:t>
            </a:r>
            <a:r>
              <a:rPr lang="en-US" dirty="0" smtClean="0"/>
              <a:t> – The high voltage hazard must be identified and communicated to workers and every effort must be made to maintain the limits of approach</a:t>
            </a:r>
          </a:p>
          <a:p>
            <a:endParaRPr lang="en-US" dirty="0"/>
          </a:p>
          <a:p>
            <a:r>
              <a:rPr lang="en-US" dirty="0" smtClean="0">
                <a:solidFill>
                  <a:srgbClr val="ED8B00"/>
                </a:solidFill>
              </a:rPr>
              <a:t>OHS19.25</a:t>
            </a:r>
            <a:r>
              <a:rPr lang="en-US" dirty="0" smtClean="0"/>
              <a:t> – If the limits of approach can’t be maintained the level of control must be identified and the Board must be notified by means of a completed 30M33 assurance in writing.</a:t>
            </a:r>
          </a:p>
          <a:p>
            <a:endParaRPr lang="en-US" dirty="0"/>
          </a:p>
          <a:p>
            <a:r>
              <a:rPr lang="en-US" dirty="0" smtClean="0">
                <a:solidFill>
                  <a:srgbClr val="ED8B00"/>
                </a:solidFill>
              </a:rPr>
              <a:t>OHS19.26</a:t>
            </a:r>
            <a:r>
              <a:rPr lang="en-US" dirty="0" smtClean="0"/>
              <a:t> – If the limits of approach cannot be maintained and an assurance in writing is not practicable then the Board must be notified and acceptable procedures approved.</a:t>
            </a:r>
            <a:endParaRPr lang="en-CA" dirty="0"/>
          </a:p>
        </p:txBody>
      </p:sp>
      <p:sp>
        <p:nvSpPr>
          <p:cNvPr id="4" name="Slide Number Placeholder 3"/>
          <p:cNvSpPr>
            <a:spLocks noGrp="1"/>
          </p:cNvSpPr>
          <p:nvPr>
            <p:ph type="sldNum" sz="quarter" idx="4"/>
          </p:nvPr>
        </p:nvSpPr>
        <p:spPr/>
        <p:txBody>
          <a:bodyPr/>
          <a:lstStyle/>
          <a:p>
            <a:fld id="{5D855D34-E11B-BE40-8E40-1CF69A63AE91}" type="slidenum">
              <a:rPr lang="en-US" smtClean="0"/>
              <a:pPr/>
              <a:t>24</a:t>
            </a:fld>
            <a:endParaRPr lang="en-US" dirty="0"/>
          </a:p>
        </p:txBody>
      </p:sp>
    </p:spTree>
    <p:extLst>
      <p:ext uri="{BB962C8B-B14F-4D97-AF65-F5344CB8AC3E}">
        <p14:creationId xmlns:p14="http://schemas.microsoft.com/office/powerpoint/2010/main" val="2475791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Types of low and high voltage</a:t>
            </a:r>
            <a:br>
              <a:rPr lang="en-CA" dirty="0"/>
            </a:br>
            <a:r>
              <a:rPr lang="en-CA" sz="500" dirty="0"/>
              <a:t/>
            </a:r>
            <a:br>
              <a:rPr lang="en-CA" sz="500" dirty="0"/>
            </a:br>
            <a:r>
              <a:rPr lang="en-US" sz="2500" dirty="0">
                <a:solidFill>
                  <a:schemeClr val="accent1"/>
                </a:solidFill>
              </a:rPr>
              <a:t>Typical distribution utility pole</a:t>
            </a:r>
            <a:endParaRPr lang="en-CA" sz="2500" dirty="0">
              <a:solidFill>
                <a:schemeClr val="accent1"/>
              </a:solidFill>
            </a:endParaRPr>
          </a:p>
        </p:txBody>
      </p:sp>
      <p:sp>
        <p:nvSpPr>
          <p:cNvPr id="8" name="Slide Number Placeholder 7"/>
          <p:cNvSpPr>
            <a:spLocks noGrp="1"/>
          </p:cNvSpPr>
          <p:nvPr>
            <p:ph type="sldNum" sz="quarter" idx="4"/>
          </p:nvPr>
        </p:nvSpPr>
        <p:spPr/>
        <p:txBody>
          <a:bodyPr/>
          <a:lstStyle/>
          <a:p>
            <a:fld id="{5D855D34-E11B-BE40-8E40-1CF69A63AE91}" type="slidenum">
              <a:rPr lang="en-US" smtClean="0"/>
              <a:pPr/>
              <a:t>25</a:t>
            </a:fld>
            <a:endParaRPr lang="en-US"/>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3143" y="1905000"/>
            <a:ext cx="7553405" cy="4585008"/>
          </a:xfrm>
        </p:spPr>
      </p:pic>
    </p:spTree>
    <p:custDataLst>
      <p:tags r:id="rId1"/>
    </p:custDataLst>
    <p:extLst>
      <p:ext uri="{BB962C8B-B14F-4D97-AF65-F5344CB8AC3E}">
        <p14:creationId xmlns:p14="http://schemas.microsoft.com/office/powerpoint/2010/main" val="6707195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21424" y="799125"/>
            <a:ext cx="5602080" cy="4200780"/>
          </a:xfrm>
        </p:spPr>
      </p:pic>
      <p:sp>
        <p:nvSpPr>
          <p:cNvPr id="4" name="Slide Number Placeholder 3"/>
          <p:cNvSpPr>
            <a:spLocks noGrp="1"/>
          </p:cNvSpPr>
          <p:nvPr>
            <p:ph type="sldNum" sz="quarter" idx="4"/>
          </p:nvPr>
        </p:nvSpPr>
        <p:spPr/>
        <p:txBody>
          <a:bodyPr/>
          <a:lstStyle/>
          <a:p>
            <a:fld id="{5D855D34-E11B-BE40-8E40-1CF69A63AE91}" type="slidenum">
              <a:rPr lang="en-US" smtClean="0"/>
              <a:pPr/>
              <a:t>26</a:t>
            </a:fld>
            <a:endParaRPr lang="en-US"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480006" y="1198562"/>
            <a:ext cx="4302017" cy="5207390"/>
          </a:xfrm>
          <a:prstGeom prst="rect">
            <a:avLst/>
          </a:prstGeom>
          <a:noFill/>
          <a:ln w="9525">
            <a:noFill/>
            <a:miter lim="800000"/>
            <a:headEnd/>
            <a:tailEnd/>
          </a:ln>
        </p:spPr>
      </p:pic>
    </p:spTree>
    <p:extLst>
      <p:ext uri="{BB962C8B-B14F-4D97-AF65-F5344CB8AC3E}">
        <p14:creationId xmlns:p14="http://schemas.microsoft.com/office/powerpoint/2010/main" val="1922338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utility/electrical owners</a:t>
            </a:r>
            <a:endParaRPr lang="en-CA" dirty="0"/>
          </a:p>
        </p:txBody>
      </p:sp>
      <p:sp>
        <p:nvSpPr>
          <p:cNvPr id="3" name="Content Placeholder 2"/>
          <p:cNvSpPr>
            <a:spLocks noGrp="1"/>
          </p:cNvSpPr>
          <p:nvPr>
            <p:ph idx="1"/>
          </p:nvPr>
        </p:nvSpPr>
        <p:spPr>
          <a:xfrm>
            <a:off x="457200" y="1392215"/>
            <a:ext cx="8291264" cy="4267200"/>
          </a:xfrm>
        </p:spPr>
        <p:txBody>
          <a:bodyPr/>
          <a:lstStyle/>
          <a:p>
            <a:r>
              <a:rPr lang="en-US" dirty="0"/>
              <a:t>It’s the Employer’s responsibility to identify the power authority</a:t>
            </a:r>
          </a:p>
          <a:p>
            <a:endParaRPr lang="en-US" dirty="0"/>
          </a:p>
        </p:txBody>
      </p:sp>
      <p:pic>
        <p:nvPicPr>
          <p:cNvPr id="5" name="Picture 4"/>
          <p:cNvPicPr>
            <a:picLocks noChangeAspect="1"/>
          </p:cNvPicPr>
          <p:nvPr/>
        </p:nvPicPr>
        <p:blipFill>
          <a:blip r:embed="rId4"/>
          <a:stretch>
            <a:fillRect/>
          </a:stretch>
        </p:blipFill>
        <p:spPr>
          <a:xfrm>
            <a:off x="641838" y="2102915"/>
            <a:ext cx="1969477" cy="360346"/>
          </a:xfrm>
          <a:prstGeom prst="rect">
            <a:avLst/>
          </a:prstGeom>
        </p:spPr>
      </p:pic>
      <p:pic>
        <p:nvPicPr>
          <p:cNvPr id="6" name="Picture 5"/>
          <p:cNvPicPr>
            <a:picLocks noChangeAspect="1"/>
          </p:cNvPicPr>
          <p:nvPr/>
        </p:nvPicPr>
        <p:blipFill>
          <a:blip r:embed="rId5"/>
          <a:stretch>
            <a:fillRect/>
          </a:stretch>
        </p:blipFill>
        <p:spPr>
          <a:xfrm>
            <a:off x="835624" y="3529580"/>
            <a:ext cx="1793631" cy="522867"/>
          </a:xfrm>
          <a:prstGeom prst="rect">
            <a:avLst/>
          </a:prstGeom>
        </p:spPr>
      </p:pic>
      <p:pic>
        <p:nvPicPr>
          <p:cNvPr id="7" name="Picture 6"/>
          <p:cNvPicPr>
            <a:picLocks noChangeAspect="1"/>
          </p:cNvPicPr>
          <p:nvPr/>
        </p:nvPicPr>
        <p:blipFill>
          <a:blip r:embed="rId6"/>
          <a:stretch>
            <a:fillRect/>
          </a:stretch>
        </p:blipFill>
        <p:spPr>
          <a:xfrm>
            <a:off x="817684" y="4477080"/>
            <a:ext cx="2216081" cy="212630"/>
          </a:xfrm>
          <a:prstGeom prst="rect">
            <a:avLst/>
          </a:prstGeom>
        </p:spPr>
      </p:pic>
      <p:pic>
        <p:nvPicPr>
          <p:cNvPr id="8" name="Picture 7"/>
          <p:cNvPicPr>
            <a:picLocks noChangeAspect="1"/>
          </p:cNvPicPr>
          <p:nvPr/>
        </p:nvPicPr>
        <p:blipFill>
          <a:blip r:embed="rId7"/>
          <a:stretch>
            <a:fillRect/>
          </a:stretch>
        </p:blipFill>
        <p:spPr>
          <a:xfrm>
            <a:off x="641838" y="2867864"/>
            <a:ext cx="2664070" cy="450266"/>
          </a:xfrm>
          <a:prstGeom prst="rect">
            <a:avLst/>
          </a:prstGeom>
        </p:spPr>
      </p:pic>
      <p:pic>
        <p:nvPicPr>
          <p:cNvPr id="9" name="Picture 8"/>
          <p:cNvPicPr>
            <a:picLocks noChangeAspect="1"/>
          </p:cNvPicPr>
          <p:nvPr/>
        </p:nvPicPr>
        <p:blipFill>
          <a:blip r:embed="rId8"/>
          <a:stretch>
            <a:fillRect/>
          </a:stretch>
        </p:blipFill>
        <p:spPr>
          <a:xfrm>
            <a:off x="4985238" y="2519520"/>
            <a:ext cx="1828799" cy="480034"/>
          </a:xfrm>
          <a:prstGeom prst="rect">
            <a:avLst/>
          </a:prstGeom>
        </p:spPr>
      </p:pic>
      <p:pic>
        <p:nvPicPr>
          <p:cNvPr id="10" name="Picture 9"/>
          <p:cNvPicPr>
            <a:picLocks noChangeAspect="1"/>
          </p:cNvPicPr>
          <p:nvPr/>
        </p:nvPicPr>
        <p:blipFill>
          <a:blip r:embed="rId9"/>
          <a:stretch>
            <a:fillRect/>
          </a:stretch>
        </p:blipFill>
        <p:spPr>
          <a:xfrm>
            <a:off x="817684" y="5836221"/>
            <a:ext cx="1811571" cy="687852"/>
          </a:xfrm>
          <a:prstGeom prst="rect">
            <a:avLst/>
          </a:prstGeom>
        </p:spPr>
      </p:pic>
      <p:pic>
        <p:nvPicPr>
          <p:cNvPr id="11" name="Picture 10"/>
          <p:cNvPicPr>
            <a:picLocks noChangeAspect="1"/>
          </p:cNvPicPr>
          <p:nvPr/>
        </p:nvPicPr>
        <p:blipFill>
          <a:blip r:embed="rId10"/>
          <a:stretch>
            <a:fillRect/>
          </a:stretch>
        </p:blipFill>
        <p:spPr>
          <a:xfrm>
            <a:off x="4923722" y="2019780"/>
            <a:ext cx="2030993" cy="271240"/>
          </a:xfrm>
          <a:prstGeom prst="rect">
            <a:avLst/>
          </a:prstGeom>
        </p:spPr>
      </p:pic>
      <p:pic>
        <p:nvPicPr>
          <p:cNvPr id="12" name="Picture 11"/>
          <p:cNvPicPr>
            <a:picLocks noChangeAspect="1"/>
          </p:cNvPicPr>
          <p:nvPr/>
        </p:nvPicPr>
        <p:blipFill>
          <a:blip r:embed="rId11"/>
          <a:stretch>
            <a:fillRect/>
          </a:stretch>
        </p:blipFill>
        <p:spPr>
          <a:xfrm>
            <a:off x="817684" y="5094313"/>
            <a:ext cx="2624700" cy="577347"/>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34659" y="4387920"/>
            <a:ext cx="1266310" cy="1227432"/>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85238" y="3265538"/>
            <a:ext cx="1685949" cy="880862"/>
          </a:xfrm>
          <a:prstGeom prst="rect">
            <a:avLst/>
          </a:prstGeom>
        </p:spPr>
      </p:pic>
      <p:pic>
        <p:nvPicPr>
          <p:cNvPr id="16" name="Picture 15"/>
          <p:cNvPicPr>
            <a:picLocks noChangeAspect="1"/>
          </p:cNvPicPr>
          <p:nvPr/>
        </p:nvPicPr>
        <p:blipFill>
          <a:blip r:embed="rId14"/>
          <a:stretch>
            <a:fillRect/>
          </a:stretch>
        </p:blipFill>
        <p:spPr>
          <a:xfrm>
            <a:off x="4934659" y="5856674"/>
            <a:ext cx="2714801" cy="578704"/>
          </a:xfrm>
          <a:prstGeom prst="rect">
            <a:avLst/>
          </a:prstGeom>
        </p:spPr>
      </p:pic>
      <p:sp>
        <p:nvSpPr>
          <p:cNvPr id="14" name="Slide Number Placeholder 13"/>
          <p:cNvSpPr>
            <a:spLocks noGrp="1"/>
          </p:cNvSpPr>
          <p:nvPr>
            <p:ph type="sldNum" sz="quarter" idx="4"/>
          </p:nvPr>
        </p:nvSpPr>
        <p:spPr/>
        <p:txBody>
          <a:bodyPr/>
          <a:lstStyle/>
          <a:p>
            <a:fld id="{5D855D34-E11B-BE40-8E40-1CF69A63AE91}" type="slidenum">
              <a:rPr lang="en-US" smtClean="0"/>
              <a:pPr/>
              <a:t>27</a:t>
            </a:fld>
            <a:endParaRPr lang="en-US" dirty="0"/>
          </a:p>
        </p:txBody>
      </p:sp>
    </p:spTree>
    <p:custDataLst>
      <p:tags r:id="rId1"/>
    </p:custDataLst>
    <p:extLst>
      <p:ext uri="{BB962C8B-B14F-4D97-AF65-F5344CB8AC3E}">
        <p14:creationId xmlns:p14="http://schemas.microsoft.com/office/powerpoint/2010/main" val="2560557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of Controls</a:t>
            </a:r>
            <a:endParaRPr lang="en-US" dirty="0"/>
          </a:p>
        </p:txBody>
      </p:sp>
      <p:sp>
        <p:nvSpPr>
          <p:cNvPr id="3" name="Content Placeholder 2"/>
          <p:cNvSpPr>
            <a:spLocks noGrp="1"/>
          </p:cNvSpPr>
          <p:nvPr>
            <p:ph idx="1"/>
          </p:nvPr>
        </p:nvSpPr>
        <p:spPr/>
        <p:txBody>
          <a:bodyPr/>
          <a:lstStyle/>
          <a:p>
            <a:r>
              <a:rPr lang="en-US" dirty="0" smtClean="0"/>
              <a:t>Elimination/Substitute - </a:t>
            </a:r>
            <a:r>
              <a:rPr lang="en-US" dirty="0">
                <a:solidFill>
                  <a:schemeClr val="tx1"/>
                </a:solidFill>
              </a:rPr>
              <a:t>Electrical equipment and conductors must be displaced or rerouted if </a:t>
            </a:r>
            <a:r>
              <a:rPr lang="en-US" dirty="0" smtClean="0">
                <a:solidFill>
                  <a:schemeClr val="tx1"/>
                </a:solidFill>
              </a:rPr>
              <a:t>practicable.</a:t>
            </a:r>
          </a:p>
          <a:p>
            <a:pPr marL="0" indent="0">
              <a:buNone/>
            </a:pPr>
            <a:endParaRPr lang="en-US" dirty="0" smtClean="0"/>
          </a:p>
          <a:p>
            <a:r>
              <a:rPr lang="en-US" dirty="0" smtClean="0"/>
              <a:t>Engineering - </a:t>
            </a:r>
            <a:r>
              <a:rPr lang="en-US" dirty="0">
                <a:solidFill>
                  <a:schemeClr val="tx1"/>
                </a:solidFill>
              </a:rPr>
              <a:t>Electrical equipment must be isolated and grounded if </a:t>
            </a:r>
            <a:r>
              <a:rPr lang="en-US" dirty="0" smtClean="0">
                <a:solidFill>
                  <a:schemeClr val="tx1"/>
                </a:solidFill>
              </a:rPr>
              <a:t>practicable</a:t>
            </a:r>
          </a:p>
          <a:p>
            <a:pPr marL="0" indent="0">
              <a:buNone/>
            </a:pPr>
            <a:endParaRPr lang="en-US" dirty="0" smtClean="0"/>
          </a:p>
          <a:p>
            <a:r>
              <a:rPr lang="en-US" dirty="0" smtClean="0"/>
              <a:t>Administration - </a:t>
            </a:r>
            <a:r>
              <a:rPr lang="en-US" dirty="0">
                <a:solidFill>
                  <a:schemeClr val="tx1"/>
                </a:solidFill>
              </a:rPr>
              <a:t>Electrical equipment will be visually identified and </a:t>
            </a:r>
            <a:r>
              <a:rPr lang="en-US" dirty="0" smtClean="0">
                <a:solidFill>
                  <a:schemeClr val="tx1"/>
                </a:solidFill>
              </a:rPr>
              <a:t>guarded</a:t>
            </a:r>
            <a:r>
              <a:rPr lang="en-US" dirty="0">
                <a:solidFill>
                  <a:schemeClr val="tx1"/>
                </a:solidFill>
              </a:rPr>
              <a:t> </a:t>
            </a:r>
            <a:endParaRPr lang="en-US" dirty="0" smtClean="0">
              <a:solidFill>
                <a:schemeClr val="tx1"/>
              </a:solidFill>
            </a:endParaRPr>
          </a:p>
          <a:p>
            <a:endParaRPr lang="en-US" dirty="0" smtClean="0">
              <a:solidFill>
                <a:schemeClr val="tx1"/>
              </a:solidFill>
            </a:endParaRPr>
          </a:p>
          <a:p>
            <a:pPr marL="0" indent="0">
              <a:buNone/>
            </a:pPr>
            <a:endParaRPr lang="en-US" dirty="0">
              <a:solidFill>
                <a:schemeClr val="tx1"/>
              </a:solidFill>
            </a:endParaRPr>
          </a:p>
          <a:p>
            <a:pPr marL="0" indent="0">
              <a:buNone/>
            </a:pPr>
            <a:r>
              <a:rPr lang="en-US" dirty="0" smtClean="0"/>
              <a:t>If the options above are not practicable and the limits of approach </a:t>
            </a:r>
            <a:r>
              <a:rPr lang="en-US" dirty="0"/>
              <a:t>can not be </a:t>
            </a:r>
            <a:r>
              <a:rPr lang="en-US" dirty="0" smtClean="0"/>
              <a:t>maintained, per Table </a:t>
            </a:r>
            <a:r>
              <a:rPr lang="en-US" dirty="0"/>
              <a:t>19-1A and they are going to enter or potentially enter the limits of </a:t>
            </a:r>
            <a:r>
              <a:rPr lang="en-US" dirty="0" smtClean="0"/>
              <a:t>approach  - ASSURANCE IN WRITING</a:t>
            </a:r>
            <a:endParaRPr lang="en-US" dirty="0"/>
          </a:p>
          <a:p>
            <a:pPr marL="0" indent="0">
              <a:buNone/>
            </a:pPr>
            <a:endParaRPr lang="en-US" dirty="0" smtClean="0"/>
          </a:p>
          <a:p>
            <a:endParaRPr lang="en-US" dirty="0" smtClean="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4"/>
          </p:nvPr>
        </p:nvSpPr>
        <p:spPr/>
        <p:txBody>
          <a:bodyPr/>
          <a:lstStyle/>
          <a:p>
            <a:fld id="{5D855D34-E11B-BE40-8E40-1CF69A63AE91}" type="slidenum">
              <a:rPr lang="en-US" smtClean="0"/>
              <a:pPr/>
              <a:t>28</a:t>
            </a:fld>
            <a:endParaRPr lang="en-US" dirty="0"/>
          </a:p>
        </p:txBody>
      </p:sp>
    </p:spTree>
    <p:extLst>
      <p:ext uri="{BB962C8B-B14F-4D97-AF65-F5344CB8AC3E}">
        <p14:creationId xmlns:p14="http://schemas.microsoft.com/office/powerpoint/2010/main" val="2392977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89" y="208157"/>
            <a:ext cx="2860012" cy="1025525"/>
          </a:xfrm>
        </p:spPr>
        <p:txBody>
          <a:bodyPr/>
          <a:lstStyle/>
          <a:p>
            <a:r>
              <a:rPr lang="en-US" dirty="0"/>
              <a:t>BC Hydro and Fortis 30M33 process</a:t>
            </a:r>
            <a:endParaRPr lang="en-CA" dirty="0"/>
          </a:p>
        </p:txBody>
      </p:sp>
      <p:sp>
        <p:nvSpPr>
          <p:cNvPr id="6" name="Rectangle 5"/>
          <p:cNvSpPr/>
          <p:nvPr/>
        </p:nvSpPr>
        <p:spPr>
          <a:xfrm>
            <a:off x="3754319" y="342902"/>
            <a:ext cx="2013439" cy="351692"/>
          </a:xfrm>
          <a:prstGeom prst="rect">
            <a:avLst/>
          </a:prstGeom>
          <a:solidFill>
            <a:srgbClr val="6399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30M33 Request</a:t>
            </a:r>
            <a:endParaRPr lang="en-CA" dirty="0"/>
          </a:p>
        </p:txBody>
      </p:sp>
      <p:sp>
        <p:nvSpPr>
          <p:cNvPr id="7" name="Rectangle 6"/>
          <p:cNvSpPr/>
          <p:nvPr/>
        </p:nvSpPr>
        <p:spPr>
          <a:xfrm>
            <a:off x="3754317" y="835395"/>
            <a:ext cx="2013439" cy="369521"/>
          </a:xfrm>
          <a:prstGeom prst="rect">
            <a:avLst/>
          </a:prstGeom>
          <a:solidFill>
            <a:srgbClr val="6399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Initial Site Meeting</a:t>
            </a:r>
            <a:endParaRPr lang="en-CA" dirty="0"/>
          </a:p>
        </p:txBody>
      </p:sp>
      <p:sp>
        <p:nvSpPr>
          <p:cNvPr id="8" name="Rectangle 7"/>
          <p:cNvSpPr/>
          <p:nvPr/>
        </p:nvSpPr>
        <p:spPr>
          <a:xfrm>
            <a:off x="263769" y="5439020"/>
            <a:ext cx="2617178"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BCH rep submits 30M33</a:t>
            </a:r>
            <a:endParaRPr lang="en-CA" dirty="0"/>
          </a:p>
        </p:txBody>
      </p:sp>
      <p:sp>
        <p:nvSpPr>
          <p:cNvPr id="9" name="Rectangle 8"/>
          <p:cNvSpPr/>
          <p:nvPr/>
        </p:nvSpPr>
        <p:spPr>
          <a:xfrm>
            <a:off x="263770" y="4905742"/>
            <a:ext cx="2617176"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Site meeting to review</a:t>
            </a:r>
            <a:endParaRPr lang="en-CA" dirty="0"/>
          </a:p>
        </p:txBody>
      </p:sp>
      <p:sp>
        <p:nvSpPr>
          <p:cNvPr id="10" name="Rectangle 9"/>
          <p:cNvSpPr/>
          <p:nvPr/>
        </p:nvSpPr>
        <p:spPr>
          <a:xfrm>
            <a:off x="263769" y="4372464"/>
            <a:ext cx="2617178"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Control option installed</a:t>
            </a:r>
            <a:endParaRPr lang="en-CA" dirty="0"/>
          </a:p>
        </p:txBody>
      </p:sp>
      <p:sp>
        <p:nvSpPr>
          <p:cNvPr id="11" name="Rectangle 10"/>
          <p:cNvSpPr/>
          <p:nvPr/>
        </p:nvSpPr>
        <p:spPr>
          <a:xfrm>
            <a:off x="263769" y="3853718"/>
            <a:ext cx="2608385"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Design and cost estimate</a:t>
            </a:r>
            <a:endParaRPr lang="en-CA" dirty="0"/>
          </a:p>
        </p:txBody>
      </p:sp>
      <p:sp>
        <p:nvSpPr>
          <p:cNvPr id="12" name="Rectangle 11"/>
          <p:cNvSpPr/>
          <p:nvPr/>
        </p:nvSpPr>
        <p:spPr>
          <a:xfrm>
            <a:off x="263769" y="3334972"/>
            <a:ext cx="2608386"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Control option selected</a:t>
            </a:r>
            <a:endParaRPr lang="en-CA" dirty="0"/>
          </a:p>
        </p:txBody>
      </p:sp>
      <p:sp>
        <p:nvSpPr>
          <p:cNvPr id="13" name="Rectangle 12"/>
          <p:cNvSpPr/>
          <p:nvPr/>
        </p:nvSpPr>
        <p:spPr>
          <a:xfrm>
            <a:off x="263770" y="5998676"/>
            <a:ext cx="2608382"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Follow up meeting</a:t>
            </a:r>
            <a:endParaRPr lang="en-CA" dirty="0"/>
          </a:p>
        </p:txBody>
      </p:sp>
      <p:sp>
        <p:nvSpPr>
          <p:cNvPr id="14" name="Rectangle 13"/>
          <p:cNvSpPr/>
          <p:nvPr/>
        </p:nvSpPr>
        <p:spPr>
          <a:xfrm>
            <a:off x="6307016" y="2473325"/>
            <a:ext cx="2013439" cy="42813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Discussion only</a:t>
            </a:r>
          </a:p>
        </p:txBody>
      </p:sp>
      <p:sp>
        <p:nvSpPr>
          <p:cNvPr id="15" name="Rectangle 14"/>
          <p:cNvSpPr/>
          <p:nvPr/>
        </p:nvSpPr>
        <p:spPr>
          <a:xfrm>
            <a:off x="3441089" y="3370205"/>
            <a:ext cx="2215664" cy="357798"/>
          </a:xfrm>
          <a:prstGeom prst="rect">
            <a:avLst/>
          </a:prstGeom>
          <a:solidFill>
            <a:srgbClr val="888D3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Precautions Required</a:t>
            </a:r>
            <a:endParaRPr lang="en-CA" dirty="0"/>
          </a:p>
        </p:txBody>
      </p:sp>
      <p:sp>
        <p:nvSpPr>
          <p:cNvPr id="16" name="Flowchart: Decision 15"/>
          <p:cNvSpPr/>
          <p:nvPr/>
        </p:nvSpPr>
        <p:spPr>
          <a:xfrm>
            <a:off x="3657600" y="1381381"/>
            <a:ext cx="2215662" cy="931985"/>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Encroachment likely</a:t>
            </a:r>
            <a:endParaRPr lang="en-CA" sz="1200" dirty="0"/>
          </a:p>
        </p:txBody>
      </p:sp>
      <p:sp>
        <p:nvSpPr>
          <p:cNvPr id="18" name="Flowchart: Decision 17"/>
          <p:cNvSpPr/>
          <p:nvPr/>
        </p:nvSpPr>
        <p:spPr>
          <a:xfrm>
            <a:off x="1976070" y="2160221"/>
            <a:ext cx="2215662" cy="931985"/>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Controls practicable?</a:t>
            </a:r>
            <a:endParaRPr lang="en-CA" sz="1200" dirty="0"/>
          </a:p>
        </p:txBody>
      </p:sp>
      <p:cxnSp>
        <p:nvCxnSpPr>
          <p:cNvPr id="23" name="Elbow Connector 22"/>
          <p:cNvCxnSpPr>
            <a:stCxn id="16" idx="1"/>
            <a:endCxn id="18" idx="0"/>
          </p:cNvCxnSpPr>
          <p:nvPr/>
        </p:nvCxnSpPr>
        <p:spPr>
          <a:xfrm rot="10800000" flipV="1">
            <a:off x="3083902" y="1847373"/>
            <a:ext cx="573699" cy="31284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1"/>
            <a:endCxn id="12" idx="0"/>
          </p:cNvCxnSpPr>
          <p:nvPr/>
        </p:nvCxnSpPr>
        <p:spPr>
          <a:xfrm rot="10800000" flipV="1">
            <a:off x="1567962" y="2626214"/>
            <a:ext cx="408108" cy="7087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8" idx="3"/>
            <a:endCxn id="15" idx="0"/>
          </p:cNvCxnSpPr>
          <p:nvPr/>
        </p:nvCxnSpPr>
        <p:spPr>
          <a:xfrm>
            <a:off x="4191732" y="2626214"/>
            <a:ext cx="357189" cy="74399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Elbow Connector 31"/>
          <p:cNvCxnSpPr>
            <a:stCxn id="16" idx="3"/>
            <a:endCxn id="14" idx="0"/>
          </p:cNvCxnSpPr>
          <p:nvPr/>
        </p:nvCxnSpPr>
        <p:spPr>
          <a:xfrm>
            <a:off x="5873262" y="1847374"/>
            <a:ext cx="1440474" cy="62595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488723" y="1667365"/>
            <a:ext cx="518746" cy="338554"/>
          </a:xfrm>
          <a:prstGeom prst="rect">
            <a:avLst/>
          </a:prstGeom>
          <a:solidFill>
            <a:schemeClr val="bg1"/>
          </a:solidFill>
        </p:spPr>
        <p:txBody>
          <a:bodyPr wrap="square" rtlCol="0">
            <a:spAutoFit/>
          </a:bodyPr>
          <a:lstStyle/>
          <a:p>
            <a:r>
              <a:rPr lang="en-US" sz="1600" dirty="0"/>
              <a:t>No</a:t>
            </a:r>
            <a:endParaRPr lang="en-CA" sz="1600" dirty="0"/>
          </a:p>
        </p:txBody>
      </p:sp>
      <p:sp>
        <p:nvSpPr>
          <p:cNvPr id="34" name="TextBox 33"/>
          <p:cNvSpPr txBox="1"/>
          <p:nvPr/>
        </p:nvSpPr>
        <p:spPr>
          <a:xfrm>
            <a:off x="4335339" y="2795927"/>
            <a:ext cx="518746" cy="338554"/>
          </a:xfrm>
          <a:prstGeom prst="rect">
            <a:avLst/>
          </a:prstGeom>
          <a:solidFill>
            <a:schemeClr val="bg1"/>
          </a:solidFill>
        </p:spPr>
        <p:txBody>
          <a:bodyPr wrap="square" rtlCol="0">
            <a:spAutoFit/>
          </a:bodyPr>
          <a:lstStyle/>
          <a:p>
            <a:r>
              <a:rPr lang="en-US" sz="1600" dirty="0"/>
              <a:t>No</a:t>
            </a:r>
            <a:endParaRPr lang="en-CA" sz="1600" dirty="0"/>
          </a:p>
        </p:txBody>
      </p:sp>
      <p:sp>
        <p:nvSpPr>
          <p:cNvPr id="35" name="TextBox 34"/>
          <p:cNvSpPr txBox="1"/>
          <p:nvPr/>
        </p:nvSpPr>
        <p:spPr>
          <a:xfrm>
            <a:off x="1319214" y="2744272"/>
            <a:ext cx="518746" cy="338554"/>
          </a:xfrm>
          <a:prstGeom prst="rect">
            <a:avLst/>
          </a:prstGeom>
          <a:solidFill>
            <a:schemeClr val="bg1"/>
          </a:solidFill>
        </p:spPr>
        <p:txBody>
          <a:bodyPr wrap="square" rtlCol="0">
            <a:spAutoFit/>
          </a:bodyPr>
          <a:lstStyle/>
          <a:p>
            <a:r>
              <a:rPr lang="en-US" sz="1600" dirty="0"/>
              <a:t>Yes</a:t>
            </a:r>
            <a:endParaRPr lang="en-CA" sz="1600" dirty="0"/>
          </a:p>
        </p:txBody>
      </p:sp>
      <p:sp>
        <p:nvSpPr>
          <p:cNvPr id="36" name="TextBox 35"/>
          <p:cNvSpPr txBox="1"/>
          <p:nvPr/>
        </p:nvSpPr>
        <p:spPr>
          <a:xfrm>
            <a:off x="3156437" y="1697556"/>
            <a:ext cx="429725" cy="307777"/>
          </a:xfrm>
          <a:prstGeom prst="rect">
            <a:avLst/>
          </a:prstGeom>
          <a:solidFill>
            <a:schemeClr val="bg1"/>
          </a:solidFill>
        </p:spPr>
        <p:txBody>
          <a:bodyPr wrap="square" rtlCol="0">
            <a:spAutoFit/>
          </a:bodyPr>
          <a:lstStyle/>
          <a:p>
            <a:r>
              <a:rPr lang="en-US" sz="1400" dirty="0"/>
              <a:t>Yes</a:t>
            </a:r>
            <a:endParaRPr lang="en-CA" sz="1400" dirty="0"/>
          </a:p>
        </p:txBody>
      </p:sp>
      <p:cxnSp>
        <p:nvCxnSpPr>
          <p:cNvPr id="38" name="Elbow Connector 37"/>
          <p:cNvCxnSpPr>
            <a:stCxn id="6" idx="2"/>
            <a:endCxn id="7" idx="0"/>
          </p:cNvCxnSpPr>
          <p:nvPr/>
        </p:nvCxnSpPr>
        <p:spPr>
          <a:xfrm rot="5400000">
            <a:off x="4690638" y="764993"/>
            <a:ext cx="140801" cy="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Elbow Connector 39"/>
          <p:cNvCxnSpPr>
            <a:stCxn id="7" idx="2"/>
            <a:endCxn id="16" idx="0"/>
          </p:cNvCxnSpPr>
          <p:nvPr/>
        </p:nvCxnSpPr>
        <p:spPr>
          <a:xfrm rot="16200000" flipH="1">
            <a:off x="4675002" y="1290951"/>
            <a:ext cx="176465" cy="439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4"/>
          </p:nvPr>
        </p:nvSpPr>
        <p:spPr/>
        <p:txBody>
          <a:bodyPr/>
          <a:lstStyle/>
          <a:p>
            <a:fld id="{5D855D34-E11B-BE40-8E40-1CF69A63AE91}" type="slidenum">
              <a:rPr lang="en-US" smtClean="0"/>
              <a:pPr/>
              <a:t>29</a:t>
            </a:fld>
            <a:endParaRPr lang="en-US" dirty="0"/>
          </a:p>
        </p:txBody>
      </p:sp>
    </p:spTree>
    <p:custDataLst>
      <p:tags r:id="rId1"/>
    </p:custDataLst>
    <p:extLst>
      <p:ext uri="{BB962C8B-B14F-4D97-AF65-F5344CB8AC3E}">
        <p14:creationId xmlns:p14="http://schemas.microsoft.com/office/powerpoint/2010/main" val="2338428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Basics</a:t>
            </a:r>
            <a:endParaRPr lang="en-CA" dirty="0"/>
          </a:p>
        </p:txBody>
      </p:sp>
    </p:spTree>
    <p:extLst>
      <p:ext uri="{BB962C8B-B14F-4D97-AF65-F5344CB8AC3E}">
        <p14:creationId xmlns:p14="http://schemas.microsoft.com/office/powerpoint/2010/main" val="1903403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Plan for ‘10’</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34748"/>
            <a:ext cx="8291513" cy="4007703"/>
          </a:xfrm>
        </p:spPr>
      </p:pic>
      <p:sp>
        <p:nvSpPr>
          <p:cNvPr id="4" name="Slide Number Placeholder 3"/>
          <p:cNvSpPr>
            <a:spLocks noGrp="1"/>
          </p:cNvSpPr>
          <p:nvPr>
            <p:ph type="sldNum" sz="quarter" idx="4"/>
          </p:nvPr>
        </p:nvSpPr>
        <p:spPr/>
        <p:txBody>
          <a:bodyPr/>
          <a:lstStyle/>
          <a:p>
            <a:fld id="{5D855D34-E11B-BE40-8E40-1CF69A63AE91}" type="slidenum">
              <a:rPr lang="en-US" smtClean="0"/>
              <a:pPr/>
              <a:t>30</a:t>
            </a:fld>
            <a:endParaRPr lang="en-US" dirty="0"/>
          </a:p>
        </p:txBody>
      </p:sp>
    </p:spTree>
    <p:extLst>
      <p:ext uri="{BB962C8B-B14F-4D97-AF65-F5344CB8AC3E}">
        <p14:creationId xmlns:p14="http://schemas.microsoft.com/office/powerpoint/2010/main" val="2167795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accent1"/>
                </a:solidFill>
              </a:rPr>
              <a:t/>
            </a:r>
            <a:br>
              <a:rPr lang="en-US" sz="2400" b="1" dirty="0" smtClean="0">
                <a:solidFill>
                  <a:schemeClr val="accent1"/>
                </a:solidFill>
              </a:rPr>
            </a:br>
            <a:r>
              <a:rPr lang="en-US" sz="2400" b="1" dirty="0" smtClean="0">
                <a:solidFill>
                  <a:schemeClr val="accent1"/>
                </a:solidFill>
              </a:rPr>
              <a:t>Everyone </a:t>
            </a:r>
            <a:r>
              <a:rPr lang="en-US" sz="2400" b="1" dirty="0">
                <a:solidFill>
                  <a:schemeClr val="accent1"/>
                </a:solidFill>
              </a:rPr>
              <a:t>has a role to play to “Plan for 10”</a:t>
            </a:r>
            <a:r>
              <a:rPr lang="en-US" dirty="0"/>
              <a:t/>
            </a:r>
            <a:br>
              <a:rPr lang="en-US" dirty="0"/>
            </a:br>
            <a:endParaRPr lang="en-CA" dirty="0"/>
          </a:p>
        </p:txBody>
      </p:sp>
      <p:sp>
        <p:nvSpPr>
          <p:cNvPr id="3" name="Content Placeholder 2"/>
          <p:cNvSpPr>
            <a:spLocks noGrp="1"/>
          </p:cNvSpPr>
          <p:nvPr>
            <p:ph idx="1"/>
          </p:nvPr>
        </p:nvSpPr>
        <p:spPr/>
        <p:txBody>
          <a:bodyPr/>
          <a:lstStyle/>
          <a:p>
            <a:pPr marL="0" indent="0">
              <a:buNone/>
            </a:pPr>
            <a:r>
              <a:rPr lang="en-US" sz="1800" dirty="0" smtClean="0"/>
              <a:t>Effectively planning to work around high voltage electricity has to start at the conception of the project not when the first bucket of dirt is moved.  Everyone has a role including:</a:t>
            </a:r>
          </a:p>
          <a:p>
            <a:pPr marL="0" indent="0">
              <a:buNone/>
            </a:pPr>
            <a:endParaRPr lang="en-US" sz="1800" dirty="0"/>
          </a:p>
          <a:p>
            <a:pPr marL="0" indent="0">
              <a:buNone/>
            </a:pPr>
            <a:r>
              <a:rPr lang="en-US" sz="1800" dirty="0" smtClean="0"/>
              <a:t>	- Owner, developers, architects and engineers</a:t>
            </a:r>
          </a:p>
          <a:p>
            <a:pPr marL="0" indent="0">
              <a:buNone/>
            </a:pPr>
            <a:r>
              <a:rPr lang="en-US" sz="1800" dirty="0"/>
              <a:t>	</a:t>
            </a:r>
            <a:r>
              <a:rPr lang="en-US" sz="1800" dirty="0" smtClean="0"/>
              <a:t>- Municipalities</a:t>
            </a:r>
          </a:p>
          <a:p>
            <a:pPr marL="0" indent="0">
              <a:buNone/>
            </a:pPr>
            <a:r>
              <a:rPr lang="en-US" sz="1800" dirty="0"/>
              <a:t>	</a:t>
            </a:r>
            <a:r>
              <a:rPr lang="en-US" sz="1800" dirty="0" smtClean="0"/>
              <a:t>- Prime Contractors</a:t>
            </a:r>
          </a:p>
          <a:p>
            <a:pPr marL="0" indent="0">
              <a:buNone/>
            </a:pPr>
            <a:r>
              <a:rPr lang="en-US" sz="1800" dirty="0"/>
              <a:t>	</a:t>
            </a:r>
            <a:r>
              <a:rPr lang="en-US" sz="1800" dirty="0" smtClean="0"/>
              <a:t>- Employers</a:t>
            </a:r>
          </a:p>
          <a:p>
            <a:pPr marL="0" indent="0">
              <a:buNone/>
            </a:pPr>
            <a:r>
              <a:rPr lang="en-US" sz="1800" dirty="0"/>
              <a:t>	</a:t>
            </a:r>
            <a:r>
              <a:rPr lang="en-US" sz="1800" dirty="0" smtClean="0"/>
              <a:t>- Workers</a:t>
            </a:r>
            <a:endParaRPr lang="en-US" sz="1800" dirty="0"/>
          </a:p>
          <a:p>
            <a:endParaRPr lang="en-US" dirty="0"/>
          </a:p>
          <a:p>
            <a:endParaRPr lang="en-US" dirty="0"/>
          </a:p>
          <a:p>
            <a:endParaRPr lang="en-CA" dirty="0"/>
          </a:p>
        </p:txBody>
      </p:sp>
      <p:sp>
        <p:nvSpPr>
          <p:cNvPr id="5" name="Slide Number Placeholder 4"/>
          <p:cNvSpPr>
            <a:spLocks noGrp="1"/>
          </p:cNvSpPr>
          <p:nvPr>
            <p:ph type="sldNum" sz="quarter" idx="4"/>
          </p:nvPr>
        </p:nvSpPr>
        <p:spPr/>
        <p:txBody>
          <a:bodyPr/>
          <a:lstStyle/>
          <a:p>
            <a:fld id="{5D855D34-E11B-BE40-8E40-1CF69A63AE91}" type="slidenum">
              <a:rPr lang="en-US" smtClean="0"/>
              <a:pPr/>
              <a:t>31</a:t>
            </a:fld>
            <a:endParaRPr lang="en-US" dirty="0"/>
          </a:p>
        </p:txBody>
      </p:sp>
    </p:spTree>
    <p:custDataLst>
      <p:tags r:id="rId1"/>
    </p:custDataLst>
    <p:extLst>
      <p:ext uri="{BB962C8B-B14F-4D97-AF65-F5344CB8AC3E}">
        <p14:creationId xmlns:p14="http://schemas.microsoft.com/office/powerpoint/2010/main" val="63417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Title 15"/>
          <p:cNvGrpSpPr>
            <a:grpSpLocks noGrp="1"/>
          </p:cNvGrpSpPr>
          <p:nvPr/>
        </p:nvGrpSpPr>
        <p:grpSpPr>
          <a:xfrm>
            <a:off x="702098" y="268117"/>
            <a:ext cx="8229600" cy="1272025"/>
            <a:chOff x="-841248" y="79192"/>
            <a:chExt cx="8229600" cy="1622263"/>
          </a:xfrm>
        </p:grpSpPr>
        <p:sp>
          <p:nvSpPr>
            <p:cNvPr id="13" name="Rounded Rectangle 12"/>
            <p:cNvSpPr/>
            <p:nvPr/>
          </p:nvSpPr>
          <p:spPr>
            <a:xfrm>
              <a:off x="-841248" y="79192"/>
              <a:ext cx="8229600" cy="1622263"/>
            </a:xfrm>
            <a:prstGeom prst="roundRect">
              <a:avLst>
                <a:gd name="adj" fmla="val 50000"/>
              </a:avLst>
            </a:prstGeom>
            <a:solidFill>
              <a:srgbClr val="F8991D"/>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4" name="Rounded Rectangle 4"/>
            <p:cNvSpPr/>
            <p:nvPr/>
          </p:nvSpPr>
          <p:spPr>
            <a:xfrm>
              <a:off x="-762056" y="168970"/>
              <a:ext cx="8071216" cy="1463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3600" b="1" dirty="0" smtClean="0">
                  <a:latin typeface="+mj-lt"/>
                </a:rPr>
                <a:t>High Voltage Resources</a:t>
              </a:r>
              <a:endParaRPr lang="en-US" sz="3600" b="1" kern="1200" dirty="0">
                <a:effectLst>
                  <a:outerShdw blurRad="38100" dist="38100" dir="2700000" algn="tl">
                    <a:srgbClr val="000000">
                      <a:alpha val="43137"/>
                    </a:srgbClr>
                  </a:outerShdw>
                </a:effectLst>
                <a:latin typeface="+mj-lt"/>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2" y="1615905"/>
            <a:ext cx="3611782" cy="4165058"/>
          </a:xfrm>
          <a:prstGeom prst="rect">
            <a:avLst/>
          </a:prstGeom>
        </p:spPr>
      </p:pic>
      <p:pic>
        <p:nvPicPr>
          <p:cNvPr id="1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00422" y="1579984"/>
            <a:ext cx="3733983" cy="4439798"/>
          </a:xfrm>
        </p:spPr>
      </p:pic>
      <p:sp>
        <p:nvSpPr>
          <p:cNvPr id="4" name="Rectangle 3"/>
          <p:cNvSpPr/>
          <p:nvPr/>
        </p:nvSpPr>
        <p:spPr>
          <a:xfrm>
            <a:off x="1075594" y="6222207"/>
            <a:ext cx="7482607" cy="646331"/>
          </a:xfrm>
          <a:prstGeom prst="rect">
            <a:avLst/>
          </a:prstGeom>
        </p:spPr>
        <p:txBody>
          <a:bodyPr wrap="square">
            <a:spAutoFit/>
          </a:bodyPr>
          <a:lstStyle/>
          <a:p>
            <a:r>
              <a:rPr lang="en-US" dirty="0">
                <a:hlinkClick r:id="rId5"/>
              </a:rPr>
              <a:t>Planning work around high-voltage equipment? “Plan for 10” – WorkSafeBC</a:t>
            </a:r>
            <a:r>
              <a:rPr lang="en-US" dirty="0"/>
              <a:t> </a:t>
            </a:r>
          </a:p>
          <a:p>
            <a:endParaRPr lang="en-US" dirty="0"/>
          </a:p>
        </p:txBody>
      </p:sp>
    </p:spTree>
    <p:extLst>
      <p:ext uri="{BB962C8B-B14F-4D97-AF65-F5344CB8AC3E}">
        <p14:creationId xmlns:p14="http://schemas.microsoft.com/office/powerpoint/2010/main" val="623922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89" y="4653136"/>
            <a:ext cx="7747979" cy="1025525"/>
          </a:xfrm>
        </p:spPr>
        <p:txBody>
          <a:bodyPr/>
          <a:lstStyle/>
          <a:p>
            <a:r>
              <a:rPr lang="en-US" dirty="0" smtClean="0"/>
              <a:t> Preventing Musculoskeletal Injuries</a:t>
            </a:r>
            <a:endParaRPr lang="en-CA" dirty="0"/>
          </a:p>
        </p:txBody>
      </p:sp>
    </p:spTree>
    <p:extLst>
      <p:ext uri="{BB962C8B-B14F-4D97-AF65-F5344CB8AC3E}">
        <p14:creationId xmlns:p14="http://schemas.microsoft.com/office/powerpoint/2010/main" val="919423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Hazard/risk focus areas</a:t>
            </a:r>
          </a:p>
        </p:txBody>
      </p:sp>
      <p:sp>
        <p:nvSpPr>
          <p:cNvPr id="6" name="Content Placeholder 5">
            <a:extLst>
              <a:ext uri="{FF2B5EF4-FFF2-40B4-BE49-F238E27FC236}">
                <a16:creationId xmlns:a16="http://schemas.microsoft.com/office/drawing/2014/main" xmlns="" id="{AA1726B1-45F1-4640-8955-24380FA5B475}"/>
              </a:ext>
            </a:extLst>
          </p:cNvPr>
          <p:cNvSpPr>
            <a:spLocks noGrp="1"/>
          </p:cNvSpPr>
          <p:nvPr>
            <p:ph sz="quarter" idx="13"/>
          </p:nvPr>
        </p:nvSpPr>
        <p:spPr/>
        <p:txBody>
          <a:bodyPr/>
          <a:lstStyle/>
          <a:p>
            <a:r>
              <a:rPr lang="en-US" dirty="0" smtClean="0">
                <a:solidFill>
                  <a:srgbClr val="ED8B00"/>
                </a:solidFill>
              </a:rPr>
              <a:t>Construction High Risk Strategy</a:t>
            </a:r>
            <a:endParaRPr lang="en-US" dirty="0">
              <a:solidFill>
                <a:srgbClr val="ED8B00"/>
              </a:solidFill>
            </a:endParaRPr>
          </a:p>
        </p:txBody>
      </p:sp>
      <p:sp>
        <p:nvSpPr>
          <p:cNvPr id="5" name="Slide Number Placeholder 4"/>
          <p:cNvSpPr>
            <a:spLocks noGrp="1"/>
          </p:cNvSpPr>
          <p:nvPr>
            <p:ph type="sldNum" sz="quarter" idx="4"/>
          </p:nvPr>
        </p:nvSpPr>
        <p:spPr/>
        <p:txBody>
          <a:bodyPr/>
          <a:lstStyle/>
          <a:p>
            <a:fld id="{5D855D34-E11B-BE40-8E40-1CF69A63AE91}" type="slidenum">
              <a:rPr lang="en-US" smtClean="0"/>
              <a:pPr/>
              <a:t>34</a:t>
            </a:fld>
            <a:endParaRPr lang="en-US" dirty="0"/>
          </a:p>
        </p:txBody>
      </p:sp>
      <p:graphicFrame>
        <p:nvGraphicFramePr>
          <p:cNvPr id="4" name="Table 3"/>
          <p:cNvGraphicFramePr>
            <a:graphicFrameLocks noGrp="1"/>
          </p:cNvGraphicFramePr>
          <p:nvPr>
            <p:extLst/>
          </p:nvPr>
        </p:nvGraphicFramePr>
        <p:xfrm>
          <a:off x="3163821" y="2233163"/>
          <a:ext cx="5135522" cy="4142826"/>
        </p:xfrm>
        <a:graphic>
          <a:graphicData uri="http://schemas.openxmlformats.org/drawingml/2006/table">
            <a:tbl>
              <a:tblPr firstRow="1" bandRow="1">
                <a:tableStyleId>{5940675A-B579-460E-94D1-54222C63F5DA}</a:tableStyleId>
              </a:tblPr>
              <a:tblGrid>
                <a:gridCol w="1523029">
                  <a:extLst>
                    <a:ext uri="{9D8B030D-6E8A-4147-A177-3AD203B41FA5}">
                      <a16:colId xmlns:a16="http://schemas.microsoft.com/office/drawing/2014/main" xmlns="" val="20000"/>
                    </a:ext>
                  </a:extLst>
                </a:gridCol>
                <a:gridCol w="3612493">
                  <a:extLst>
                    <a:ext uri="{9D8B030D-6E8A-4147-A177-3AD203B41FA5}">
                      <a16:colId xmlns:a16="http://schemas.microsoft.com/office/drawing/2014/main" xmlns="" val="20001"/>
                    </a:ext>
                  </a:extLst>
                </a:gridCol>
              </a:tblGrid>
              <a:tr h="1330653">
                <a:tc>
                  <a:txBody>
                    <a:bodyPr/>
                    <a:lstStyle/>
                    <a:p>
                      <a:r>
                        <a:rPr lang="en-US" dirty="0">
                          <a:latin typeface="Verdana" charset="0"/>
                          <a:ea typeface="Verdana" charset="0"/>
                          <a:cs typeface="Verdana" charset="0"/>
                        </a:rPr>
                        <a:t>Problem:</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800" kern="1200" dirty="0" smtClean="0">
                          <a:solidFill>
                            <a:schemeClr val="tx1"/>
                          </a:solidFill>
                          <a:effectLst/>
                          <a:latin typeface="+mn-lt"/>
                          <a:ea typeface="+mn-ea"/>
                          <a:cs typeface="+mn-cs"/>
                        </a:rPr>
                        <a:t>Overexertion and repetitive strain injury (RSI) are the main accident types driving the number MSI claims in the construction industry.</a:t>
                      </a:r>
                      <a:endParaRPr lang="en-US" sz="1800" b="0" i="0" dirty="0">
                        <a:latin typeface="Verdana" charset="0"/>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0"/>
                  </a:ext>
                </a:extLst>
              </a:tr>
              <a:tr h="13491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Action:</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r>
                        <a:rPr lang="en-US" sz="1800" b="0" i="0" dirty="0" smtClean="0">
                          <a:latin typeface="+mn-lt"/>
                          <a:ea typeface="Verdana" charset="0"/>
                          <a:cs typeface="Verdana" charset="0"/>
                        </a:rPr>
                        <a:t>There will be a significant focus on hazard/risk identification through consultation and education this</a:t>
                      </a:r>
                      <a:r>
                        <a:rPr lang="en-US" sz="1800" b="0" i="0" baseline="0" dirty="0" smtClean="0">
                          <a:latin typeface="+mn-lt"/>
                          <a:ea typeface="Verdana" charset="0"/>
                          <a:cs typeface="Verdana" charset="0"/>
                        </a:rPr>
                        <a:t> includes providing and reviewing resources.</a:t>
                      </a:r>
                      <a:endParaRPr lang="en-US" sz="1800" b="0" i="0" dirty="0">
                        <a:latin typeface="+mn-lt"/>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1"/>
                  </a:ext>
                </a:extLst>
              </a:tr>
              <a:tr h="13491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Verdana" charset="0"/>
                          <a:ea typeface="Verdana" charset="0"/>
                          <a:cs typeface="Verdana" charset="0"/>
                        </a:rPr>
                        <a:t>Outcome:</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solidFill>
                      <a:schemeClr val="tx2">
                        <a:lumMod val="20000"/>
                        <a:lumOff val="80000"/>
                      </a:schemeClr>
                    </a:solidFill>
                  </a:tcPr>
                </a:tc>
                <a:tc>
                  <a:txBody>
                    <a:bodyPr/>
                    <a:lstStyle/>
                    <a:p>
                      <a:pPr marL="0" indent="0">
                        <a:buFontTx/>
                        <a:buNone/>
                      </a:pPr>
                      <a:r>
                        <a:rPr lang="en-US" sz="1800" b="0" i="0" dirty="0" smtClean="0">
                          <a:latin typeface="+mn-lt"/>
                          <a:ea typeface="Verdana" charset="0"/>
                          <a:cs typeface="Verdana" charset="0"/>
                        </a:rPr>
                        <a:t>Greater awareness and enforcement where required will help to reduce the likelihood and frequency of MSI/RSI injuries.</a:t>
                      </a:r>
                      <a:endParaRPr lang="en-US" sz="1800" b="0" i="0" dirty="0">
                        <a:latin typeface="+mn-lt"/>
                        <a:ea typeface="Verdana" charset="0"/>
                        <a:cs typeface="Verdana" charset="0"/>
                      </a:endParaRP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9" name="Group 8">
            <a:extLst>
              <a:ext uri="{FF2B5EF4-FFF2-40B4-BE49-F238E27FC236}">
                <a16:creationId xmlns="" xmlns:a16="http://schemas.microsoft.com/office/drawing/2014/main" id="{E8E27CB5-6038-8F4D-8AE8-9B41F066BC13}"/>
              </a:ext>
            </a:extLst>
          </p:cNvPr>
          <p:cNvGrpSpPr/>
          <p:nvPr/>
        </p:nvGrpSpPr>
        <p:grpSpPr>
          <a:xfrm>
            <a:off x="404189" y="2233163"/>
            <a:ext cx="2531164" cy="4028919"/>
            <a:chOff x="1113175" y="1926209"/>
            <a:chExt cx="1663154" cy="2790540"/>
          </a:xfrm>
        </p:grpSpPr>
        <p:sp>
          <p:nvSpPr>
            <p:cNvPr id="10" name="Rounded Rectangle 9">
              <a:extLst>
                <a:ext uri="{FF2B5EF4-FFF2-40B4-BE49-F238E27FC236}">
                  <a16:creationId xmlns="" xmlns:a16="http://schemas.microsoft.com/office/drawing/2014/main" id="{4917E8AF-FB52-1B43-8A1F-4966AADFC461}"/>
                </a:ext>
              </a:extLst>
            </p:cNvPr>
            <p:cNvSpPr/>
            <p:nvPr/>
          </p:nvSpPr>
          <p:spPr>
            <a:xfrm>
              <a:off x="1113175" y="2635139"/>
              <a:ext cx="1663154" cy="2081610"/>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tIns="216000" rIns="72000" rtlCol="0" anchor="t" anchorCtr="0"/>
            <a:lstStyle/>
            <a:p>
              <a:pPr marL="108000" indent="-108000">
                <a:lnSpc>
                  <a:spcPct val="110000"/>
                </a:lnSpc>
                <a:spcBef>
                  <a:spcPts val="300"/>
                </a:spcBef>
                <a:buClr>
                  <a:schemeClr val="accent1"/>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8000" indent="-108000">
                <a:lnSpc>
                  <a:spcPct val="110000"/>
                </a:lnSpc>
                <a:buClr>
                  <a:schemeClr val="accent1"/>
                </a:buClr>
                <a:buFont typeface="Arial" panose="020B0604020202020204" pitchFamily="34" charset="0"/>
                <a:buChar char="•"/>
              </a:pPr>
              <a:r>
                <a:rPr lang="en-CA"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CA" dirty="0">
                  <a:solidFill>
                    <a:schemeClr val="tx1"/>
                  </a:solidFill>
                  <a:latin typeface="Verdana" panose="020B0604030504040204" pitchFamily="34" charset="0"/>
                  <a:ea typeface="Verdana" panose="020B0604030504040204" pitchFamily="34" charset="0"/>
                  <a:cs typeface="Verdana" panose="020B0604030504040204" pitchFamily="34" charset="0"/>
                </a:rPr>
                <a:t>Overexertion and Repetitive Strain</a:t>
              </a:r>
            </a:p>
            <a:p>
              <a:pPr>
                <a:lnSpc>
                  <a:spcPct val="110000"/>
                </a:lnSpc>
                <a:spcBef>
                  <a:spcPts val="300"/>
                </a:spcBef>
                <a:buClr>
                  <a:schemeClr val="accent1"/>
                </a:buCl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ound Same Side Corner Rectangle 10">
              <a:extLst>
                <a:ext uri="{FF2B5EF4-FFF2-40B4-BE49-F238E27FC236}">
                  <a16:creationId xmlns="" xmlns:a16="http://schemas.microsoft.com/office/drawing/2014/main" id="{4061D288-86C4-0B4E-BFBB-095F6A30F1F8}"/>
                </a:ext>
              </a:extLst>
            </p:cNvPr>
            <p:cNvSpPr/>
            <p:nvPr/>
          </p:nvSpPr>
          <p:spPr>
            <a:xfrm>
              <a:off x="1113175" y="1926209"/>
              <a:ext cx="1663154" cy="840653"/>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b" anchorCtr="0"/>
            <a:lstStyle/>
            <a:p>
              <a:pPr>
                <a:spcAft>
                  <a:spcPts val="600"/>
                </a:spcAft>
              </a:pPr>
              <a:r>
                <a:rPr lang="en-US" sz="2000" b="1" dirty="0" smtClean="0">
                  <a:latin typeface="Verdana" panose="020B0604030504040204" pitchFamily="34" charset="0"/>
                  <a:ea typeface="Verdana" panose="020B0604030504040204" pitchFamily="34" charset="0"/>
                  <a:cs typeface="Verdana" panose="020B0604030504040204" pitchFamily="34" charset="0"/>
                </a:rPr>
                <a:t>MSI/RSI</a:t>
              </a:r>
              <a:endParaRPr lang="en-CA" sz="2000" b="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44008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688" y="173039"/>
            <a:ext cx="8291266" cy="1025525"/>
          </a:xfrm>
        </p:spPr>
        <p:txBody>
          <a:bodyPr/>
          <a:lstStyle/>
          <a:p>
            <a:r>
              <a:rPr lang="en-US" sz="2400" b="1" dirty="0" smtClean="0">
                <a:solidFill>
                  <a:schemeClr val="accent1"/>
                </a:solidFill>
              </a:rPr>
              <a:t>The Business case for Preventing MSIs</a:t>
            </a:r>
            <a:endParaRPr lang="en-CA" dirty="0"/>
          </a:p>
        </p:txBody>
      </p:sp>
      <p:sp>
        <p:nvSpPr>
          <p:cNvPr id="3" name="Content Placeholder 2"/>
          <p:cNvSpPr>
            <a:spLocks noGrp="1"/>
          </p:cNvSpPr>
          <p:nvPr>
            <p:ph idx="1"/>
          </p:nvPr>
        </p:nvSpPr>
        <p:spPr/>
        <p:txBody>
          <a:bodyPr/>
          <a:lstStyle/>
          <a:p>
            <a:endParaRPr lang="en-US" dirty="0"/>
          </a:p>
          <a:p>
            <a:endParaRPr lang="en-US" dirty="0"/>
          </a:p>
          <a:p>
            <a:endParaRPr lang="en-CA" dirty="0"/>
          </a:p>
        </p:txBody>
      </p:sp>
      <p:sp>
        <p:nvSpPr>
          <p:cNvPr id="5" name="Slide Number Placeholder 4"/>
          <p:cNvSpPr>
            <a:spLocks noGrp="1"/>
          </p:cNvSpPr>
          <p:nvPr>
            <p:ph type="sldNum" sz="quarter" idx="4"/>
          </p:nvPr>
        </p:nvSpPr>
        <p:spPr/>
        <p:txBody>
          <a:bodyPr/>
          <a:lstStyle/>
          <a:p>
            <a:fld id="{5D855D34-E11B-BE40-8E40-1CF69A63AE91}" type="slidenum">
              <a:rPr lang="en-US" smtClean="0"/>
              <a:pPr/>
              <a:t>35</a:t>
            </a:fld>
            <a:endParaRPr lang="en-US" dirty="0"/>
          </a:p>
        </p:txBody>
      </p:sp>
      <p:pic>
        <p:nvPicPr>
          <p:cNvPr id="6" name="Picture 5"/>
          <p:cNvPicPr>
            <a:picLocks noChangeAspect="1"/>
          </p:cNvPicPr>
          <p:nvPr/>
        </p:nvPicPr>
        <p:blipFill>
          <a:blip r:embed="rId4"/>
          <a:stretch>
            <a:fillRect/>
          </a:stretch>
        </p:blipFill>
        <p:spPr>
          <a:xfrm>
            <a:off x="976395" y="543491"/>
            <a:ext cx="6617774" cy="5919805"/>
          </a:xfrm>
          <a:prstGeom prst="rect">
            <a:avLst/>
          </a:prstGeom>
        </p:spPr>
      </p:pic>
    </p:spTree>
    <p:custDataLst>
      <p:tags r:id="rId1"/>
    </p:custDataLst>
    <p:extLst>
      <p:ext uri="{BB962C8B-B14F-4D97-AF65-F5344CB8AC3E}">
        <p14:creationId xmlns:p14="http://schemas.microsoft.com/office/powerpoint/2010/main" val="1128137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chemeClr val="accent1"/>
                </a:solidFill>
              </a:rPr>
              <a:t>Material Handing and Overexertion</a:t>
            </a:r>
            <a:endParaRPr lang="en-CA" dirty="0"/>
          </a:p>
        </p:txBody>
      </p:sp>
      <p:sp>
        <p:nvSpPr>
          <p:cNvPr id="3" name="Content Placeholder 2"/>
          <p:cNvSpPr>
            <a:spLocks noGrp="1"/>
          </p:cNvSpPr>
          <p:nvPr>
            <p:ph idx="1"/>
          </p:nvPr>
        </p:nvSpPr>
        <p:spPr>
          <a:xfrm>
            <a:off x="457201" y="1595034"/>
            <a:ext cx="8291264" cy="4267200"/>
          </a:xfrm>
        </p:spPr>
        <p:txBody>
          <a:bodyPr/>
          <a:lstStyle/>
          <a:p>
            <a:pPr marL="0" indent="0">
              <a:buNone/>
            </a:pPr>
            <a:r>
              <a:rPr lang="en-US" sz="1800" dirty="0" smtClean="0"/>
              <a:t>Physical Demands (OHS4.49a)</a:t>
            </a:r>
          </a:p>
          <a:p>
            <a:pPr lvl="1">
              <a:buFontTx/>
              <a:buChar char="-"/>
            </a:pPr>
            <a:r>
              <a:rPr lang="en-US" sz="1600" dirty="0" smtClean="0"/>
              <a:t>Force</a:t>
            </a:r>
          </a:p>
          <a:p>
            <a:pPr lvl="1">
              <a:buFontTx/>
              <a:buChar char="-"/>
            </a:pPr>
            <a:r>
              <a:rPr lang="en-US" sz="1600" dirty="0" smtClean="0"/>
              <a:t>Repetition </a:t>
            </a:r>
          </a:p>
          <a:p>
            <a:pPr lvl="1">
              <a:buFontTx/>
              <a:buChar char="-"/>
            </a:pPr>
            <a:r>
              <a:rPr lang="en-US" sz="1600" dirty="0" smtClean="0"/>
              <a:t>Duration </a:t>
            </a:r>
          </a:p>
          <a:p>
            <a:pPr marL="0" indent="0">
              <a:buNone/>
            </a:pPr>
            <a:endParaRPr lang="en-US" sz="1800" dirty="0"/>
          </a:p>
          <a:p>
            <a:pPr marL="0" indent="0">
              <a:buNone/>
            </a:pPr>
            <a:r>
              <a:rPr lang="en-US" sz="1800" dirty="0" smtClean="0"/>
              <a:t>Contributing Risk Factors (OHS4.49b-e)</a:t>
            </a:r>
          </a:p>
          <a:p>
            <a:pPr lvl="1">
              <a:buFontTx/>
              <a:buChar char="-"/>
            </a:pPr>
            <a:r>
              <a:rPr lang="en-US" sz="1600" dirty="0" smtClean="0"/>
              <a:t>Layout</a:t>
            </a:r>
          </a:p>
          <a:p>
            <a:pPr lvl="1">
              <a:buFontTx/>
              <a:buChar char="-"/>
            </a:pPr>
            <a:r>
              <a:rPr lang="en-US" sz="1600" dirty="0" smtClean="0"/>
              <a:t>Environment</a:t>
            </a:r>
          </a:p>
          <a:p>
            <a:pPr lvl="1">
              <a:buFontTx/>
              <a:buChar char="-"/>
            </a:pPr>
            <a:r>
              <a:rPr lang="en-US" sz="1600" dirty="0" smtClean="0"/>
              <a:t>Objects handled </a:t>
            </a:r>
            <a:endParaRPr lang="en-US" sz="1600" dirty="0"/>
          </a:p>
          <a:p>
            <a:pPr marL="0" indent="0">
              <a:buNone/>
            </a:pPr>
            <a:endParaRPr lang="en-US" sz="1800" dirty="0"/>
          </a:p>
          <a:p>
            <a:endParaRPr lang="en-US" dirty="0"/>
          </a:p>
          <a:p>
            <a:endParaRPr lang="en-US" dirty="0"/>
          </a:p>
          <a:p>
            <a:endParaRPr lang="en-CA" dirty="0"/>
          </a:p>
        </p:txBody>
      </p:sp>
      <p:sp>
        <p:nvSpPr>
          <p:cNvPr id="5" name="Slide Number Placeholder 4"/>
          <p:cNvSpPr>
            <a:spLocks noGrp="1"/>
          </p:cNvSpPr>
          <p:nvPr>
            <p:ph type="sldNum" sz="quarter" idx="4"/>
          </p:nvPr>
        </p:nvSpPr>
        <p:spPr/>
        <p:txBody>
          <a:bodyPr/>
          <a:lstStyle/>
          <a:p>
            <a:fld id="{5D855D34-E11B-BE40-8E40-1CF69A63AE91}" type="slidenum">
              <a:rPr lang="en-US" smtClean="0"/>
              <a:pPr/>
              <a:t>36</a:t>
            </a:fld>
            <a:endParaRPr lang="en-US" dirty="0"/>
          </a:p>
        </p:txBody>
      </p:sp>
    </p:spTree>
    <p:custDataLst>
      <p:tags r:id="rId1"/>
    </p:custDataLst>
    <p:extLst>
      <p:ext uri="{BB962C8B-B14F-4D97-AF65-F5344CB8AC3E}">
        <p14:creationId xmlns:p14="http://schemas.microsoft.com/office/powerpoint/2010/main" val="499199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0944" y="1944718"/>
            <a:ext cx="1697951" cy="2341274"/>
          </a:xfrm>
          <a:prstGeom prst="rect">
            <a:avLst/>
          </a:prstGeom>
        </p:spPr>
      </p:pic>
      <p:pic>
        <p:nvPicPr>
          <p:cNvPr id="5" name="Picture 4"/>
          <p:cNvPicPr>
            <a:picLocks noChangeAspect="1"/>
          </p:cNvPicPr>
          <p:nvPr/>
        </p:nvPicPr>
        <p:blipFill>
          <a:blip r:embed="rId4"/>
          <a:stretch>
            <a:fillRect/>
          </a:stretch>
        </p:blipFill>
        <p:spPr>
          <a:xfrm>
            <a:off x="3003070" y="2270386"/>
            <a:ext cx="1774904" cy="2387819"/>
          </a:xfrm>
          <a:prstGeom prst="rect">
            <a:avLst/>
          </a:prstGeom>
        </p:spPr>
      </p:pic>
      <p:pic>
        <p:nvPicPr>
          <p:cNvPr id="6" name="Picture 5"/>
          <p:cNvPicPr>
            <a:picLocks noChangeAspect="1"/>
          </p:cNvPicPr>
          <p:nvPr/>
        </p:nvPicPr>
        <p:blipFill>
          <a:blip r:embed="rId5"/>
          <a:stretch>
            <a:fillRect/>
          </a:stretch>
        </p:blipFill>
        <p:spPr>
          <a:xfrm>
            <a:off x="4957102" y="2559807"/>
            <a:ext cx="1500539" cy="2539637"/>
          </a:xfrm>
          <a:prstGeom prst="rect">
            <a:avLst/>
          </a:prstGeom>
        </p:spPr>
      </p:pic>
      <p:pic>
        <p:nvPicPr>
          <p:cNvPr id="7" name="Picture 6"/>
          <p:cNvPicPr>
            <a:picLocks noChangeAspect="1"/>
          </p:cNvPicPr>
          <p:nvPr/>
        </p:nvPicPr>
        <p:blipFill rotWithShape="1">
          <a:blip r:embed="rId6"/>
          <a:srcRect t="23491" b="24128"/>
          <a:stretch/>
        </p:blipFill>
        <p:spPr>
          <a:xfrm>
            <a:off x="6636770" y="4139323"/>
            <a:ext cx="1997554" cy="1350281"/>
          </a:xfrm>
          <a:prstGeom prst="rect">
            <a:avLst/>
          </a:prstGeom>
        </p:spPr>
      </p:pic>
      <p:pic>
        <p:nvPicPr>
          <p:cNvPr id="9" name="Picture 8" descr="Icon&#10;&#10;Description automatically generated">
            <a:extLst>
              <a:ext uri="{FF2B5EF4-FFF2-40B4-BE49-F238E27FC236}">
                <a16:creationId xmlns:a16="http://schemas.microsoft.com/office/drawing/2014/main" xmlns="" id="{828256E8-D3C7-4AC7-81EF-545B5707696E}"/>
              </a:ext>
            </a:extLst>
          </p:cNvPr>
          <p:cNvPicPr>
            <a:picLocks noChangeAspect="1"/>
          </p:cNvPicPr>
          <p:nvPr/>
        </p:nvPicPr>
        <p:blipFill>
          <a:blip r:embed="rId7"/>
          <a:stretch>
            <a:fillRect/>
          </a:stretch>
        </p:blipFill>
        <p:spPr>
          <a:xfrm>
            <a:off x="582212" y="4658205"/>
            <a:ext cx="1299822" cy="974867"/>
          </a:xfrm>
          <a:prstGeom prst="rect">
            <a:avLst/>
          </a:prstGeom>
        </p:spPr>
      </p:pic>
      <p:sp>
        <p:nvSpPr>
          <p:cNvPr id="8" name="Rectangle 7"/>
          <p:cNvSpPr/>
          <p:nvPr/>
        </p:nvSpPr>
        <p:spPr>
          <a:xfrm>
            <a:off x="1636276" y="4658205"/>
            <a:ext cx="2405146" cy="900246"/>
          </a:xfrm>
          <a:prstGeom prst="rect">
            <a:avLst/>
          </a:prstGeom>
          <a:noFill/>
          <a:effectLst/>
        </p:spPr>
        <p:txBody>
          <a:bodyPr wrap="none" lIns="68580" tIns="34290" rIns="68580" bIns="34290">
            <a:spAutoFit/>
          </a:bodyPr>
          <a:lstStyle/>
          <a:p>
            <a:pPr algn="ctr"/>
            <a:r>
              <a:rPr lang="en-US" sz="2700" b="1" dirty="0">
                <a:ln w="57150"/>
                <a:solidFill>
                  <a:schemeClr val="tx2"/>
                </a:solidFill>
                <a:latin typeface="Verdana" panose="020B0604030504040204" pitchFamily="34" charset="0"/>
                <a:ea typeface="Verdana" panose="020B0604030504040204" pitchFamily="34" charset="0"/>
                <a:cs typeface="Tahoma" panose="020B0604030504040204" pitchFamily="34" charset="0"/>
              </a:rPr>
              <a:t>Ergonomics</a:t>
            </a:r>
          </a:p>
          <a:p>
            <a:r>
              <a:rPr lang="en-US" sz="2700" b="1" dirty="0" err="1">
                <a:ln w="57150"/>
                <a:solidFill>
                  <a:schemeClr val="tx2"/>
                </a:solidFill>
                <a:latin typeface="Verdana" panose="020B0604030504040204" pitchFamily="34" charset="0"/>
                <a:ea typeface="Verdana" panose="020B0604030504040204" pitchFamily="34" charset="0"/>
                <a:cs typeface="Tahoma" panose="020B0604030504040204" pitchFamily="34" charset="0"/>
              </a:rPr>
              <a:t>Enews</a:t>
            </a:r>
            <a:endParaRPr lang="en-US" sz="2700" b="1" dirty="0">
              <a:ln w="57150"/>
              <a:solidFill>
                <a:schemeClr val="tx2"/>
              </a:solidFill>
              <a:latin typeface="Verdana" panose="020B0604030504040204" pitchFamily="34" charset="0"/>
              <a:ea typeface="Verdana" panose="020B0604030504040204" pitchFamily="34" charset="0"/>
              <a:cs typeface="Tahoma" panose="020B0604030504040204" pitchFamily="34" charset="0"/>
            </a:endParaRPr>
          </a:p>
        </p:txBody>
      </p:sp>
      <p:grpSp>
        <p:nvGrpSpPr>
          <p:cNvPr id="12" name="Title 15"/>
          <p:cNvGrpSpPr>
            <a:grpSpLocks noGrp="1"/>
          </p:cNvGrpSpPr>
          <p:nvPr/>
        </p:nvGrpSpPr>
        <p:grpSpPr>
          <a:xfrm>
            <a:off x="702098" y="268117"/>
            <a:ext cx="8229600" cy="1272025"/>
            <a:chOff x="-841248" y="79192"/>
            <a:chExt cx="8229600" cy="1622263"/>
          </a:xfrm>
        </p:grpSpPr>
        <p:sp>
          <p:nvSpPr>
            <p:cNvPr id="13" name="Rounded Rectangle 12"/>
            <p:cNvSpPr/>
            <p:nvPr/>
          </p:nvSpPr>
          <p:spPr>
            <a:xfrm>
              <a:off x="-841248" y="79192"/>
              <a:ext cx="8229600" cy="1622263"/>
            </a:xfrm>
            <a:prstGeom prst="roundRect">
              <a:avLst>
                <a:gd name="adj" fmla="val 50000"/>
              </a:avLst>
            </a:prstGeom>
            <a:solidFill>
              <a:srgbClr val="F8991D"/>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4" name="Rounded Rectangle 4"/>
            <p:cNvSpPr/>
            <p:nvPr/>
          </p:nvSpPr>
          <p:spPr>
            <a:xfrm>
              <a:off x="-762056" y="168970"/>
              <a:ext cx="8071216" cy="1463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CA" sz="3600" b="1" dirty="0" smtClean="0">
                  <a:latin typeface="+mj-lt"/>
                </a:rPr>
                <a:t>MSIP Resources</a:t>
              </a:r>
              <a:endParaRPr lang="en-US" sz="3600" b="1" kern="1200" dirty="0">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528633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027" y="4653136"/>
            <a:ext cx="7130141" cy="1025525"/>
          </a:xfrm>
        </p:spPr>
        <p:txBody>
          <a:bodyPr/>
          <a:lstStyle/>
          <a:p>
            <a:r>
              <a:rPr lang="en-US" dirty="0" smtClean="0"/>
              <a:t>Summary</a:t>
            </a:r>
            <a:endParaRPr lang="en-CA" dirty="0"/>
          </a:p>
        </p:txBody>
      </p:sp>
    </p:spTree>
    <p:extLst>
      <p:ext uri="{BB962C8B-B14F-4D97-AF65-F5344CB8AC3E}">
        <p14:creationId xmlns:p14="http://schemas.microsoft.com/office/powerpoint/2010/main" val="461285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84167874"/>
              </p:ext>
            </p:extLst>
          </p:nvPr>
        </p:nvGraphicFramePr>
        <p:xfrm>
          <a:off x="1024008" y="1317536"/>
          <a:ext cx="7025012" cy="1477224"/>
        </p:xfrm>
        <a:graphic>
          <a:graphicData uri="http://schemas.openxmlformats.org/drawingml/2006/table">
            <a:tbl>
              <a:tblPr/>
              <a:tblGrid>
                <a:gridCol w="2265074">
                  <a:extLst>
                    <a:ext uri="{9D8B030D-6E8A-4147-A177-3AD203B41FA5}">
                      <a16:colId xmlns="" xmlns:a16="http://schemas.microsoft.com/office/drawing/2014/main" val="20000"/>
                    </a:ext>
                  </a:extLst>
                </a:gridCol>
                <a:gridCol w="1608531">
                  <a:extLst>
                    <a:ext uri="{9D8B030D-6E8A-4147-A177-3AD203B41FA5}">
                      <a16:colId xmlns="" xmlns:a16="http://schemas.microsoft.com/office/drawing/2014/main" val="20001"/>
                    </a:ext>
                  </a:extLst>
                </a:gridCol>
                <a:gridCol w="1559290">
                  <a:extLst>
                    <a:ext uri="{9D8B030D-6E8A-4147-A177-3AD203B41FA5}">
                      <a16:colId xmlns="" xmlns:a16="http://schemas.microsoft.com/office/drawing/2014/main" val="20002"/>
                    </a:ext>
                  </a:extLst>
                </a:gridCol>
                <a:gridCol w="1592117">
                  <a:extLst>
                    <a:ext uri="{9D8B030D-6E8A-4147-A177-3AD203B41FA5}">
                      <a16:colId xmlns="" xmlns:a16="http://schemas.microsoft.com/office/drawing/2014/main" val="20003"/>
                    </a:ext>
                  </a:extLst>
                </a:gridCol>
              </a:tblGrid>
              <a:tr h="531800">
                <a:tc>
                  <a:txBody>
                    <a:bodyPr/>
                    <a:lstStyle/>
                    <a:p>
                      <a:pPr algn="l" rtl="0" fontAlgn="b"/>
                      <a:r>
                        <a:rPr lang="en-CA" sz="1600" b="1" i="0" u="none" strike="noStrike" dirty="0">
                          <a:solidFill>
                            <a:srgbClr val="000000"/>
                          </a:solidFill>
                          <a:effectLst/>
                          <a:latin typeface="Verdana" panose="020B0604030504040204" pitchFamily="34" charset="0"/>
                        </a:rPr>
                        <a:t>Serious Injury Rate</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CA" sz="1600" b="1" i="0" u="none" strike="noStrike" dirty="0">
                          <a:solidFill>
                            <a:srgbClr val="000000"/>
                          </a:solidFill>
                          <a:effectLst/>
                          <a:latin typeface="Verdana" panose="020B0604030504040204" pitchFamily="34" charset="0"/>
                        </a:rPr>
                        <a:t>2015-2017</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CA" sz="1600" b="1" i="0" u="none" strike="noStrike" dirty="0">
                          <a:solidFill>
                            <a:srgbClr val="000000"/>
                          </a:solidFill>
                          <a:effectLst/>
                          <a:latin typeface="Verdana" panose="020B0604030504040204" pitchFamily="34" charset="0"/>
                        </a:rPr>
                        <a:t>2018-2020</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CA" sz="1600" b="1" i="0" u="none" strike="noStrike" dirty="0">
                          <a:solidFill>
                            <a:srgbClr val="000000"/>
                          </a:solidFill>
                          <a:effectLst/>
                          <a:latin typeface="Verdana" panose="020B0604030504040204" pitchFamily="34" charset="0"/>
                        </a:rPr>
                        <a:t>% Change</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236356">
                <a:tc>
                  <a:txBody>
                    <a:bodyPr/>
                    <a:lstStyle/>
                    <a:p>
                      <a:pPr algn="l" rtl="0" fontAlgn="ctr"/>
                      <a:r>
                        <a:rPr lang="en-CA" sz="1300" b="0" i="0" u="none" strike="noStrike" dirty="0">
                          <a:solidFill>
                            <a:srgbClr val="000000"/>
                          </a:solidFill>
                          <a:effectLst/>
                          <a:latin typeface="Verdana" panose="020B0604030504040204" pitchFamily="34" charset="0"/>
                        </a:rPr>
                        <a:t>Construction HRS</a:t>
                      </a:r>
                    </a:p>
                  </a:txBody>
                  <a:tcPr marL="9848" marR="9848" marT="9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CA" sz="1400" b="0" i="0" u="none" strike="noStrike" dirty="0">
                          <a:solidFill>
                            <a:srgbClr val="000000"/>
                          </a:solidFill>
                          <a:effectLst/>
                          <a:latin typeface="Verdana" panose="020B0604030504040204" pitchFamily="34" charset="0"/>
                        </a:rPr>
                        <a:t>0.83</a:t>
                      </a:r>
                    </a:p>
                  </a:txBody>
                  <a:tcPr marL="9848" marR="9848" marT="9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CA" sz="1400" b="0" i="0" u="none" strike="noStrike" dirty="0">
                          <a:solidFill>
                            <a:srgbClr val="000000"/>
                          </a:solidFill>
                          <a:effectLst/>
                          <a:latin typeface="Verdana" panose="020B0604030504040204" pitchFamily="34" charset="0"/>
                        </a:rPr>
                        <a:t>0.73</a:t>
                      </a:r>
                    </a:p>
                  </a:txBody>
                  <a:tcPr marL="9848" marR="9848" marT="9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CA" sz="1400" b="0" i="0" u="none" strike="noStrike" dirty="0">
                          <a:solidFill>
                            <a:srgbClr val="000000"/>
                          </a:solidFill>
                          <a:effectLst/>
                          <a:latin typeface="Verdana" panose="020B0604030504040204" pitchFamily="34" charset="0"/>
                        </a:rPr>
                        <a:t>-12.0%</a:t>
                      </a:r>
                    </a:p>
                  </a:txBody>
                  <a:tcPr marL="9848" marR="9848" marT="98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6356">
                <a:tc>
                  <a:txBody>
                    <a:bodyPr/>
                    <a:lstStyle/>
                    <a:p>
                      <a:pPr algn="l" fontAlgn="b"/>
                      <a:r>
                        <a:rPr lang="en-CA" sz="1300" b="0" i="0" u="none" strike="noStrike" dirty="0">
                          <a:solidFill>
                            <a:srgbClr val="000000"/>
                          </a:solidFill>
                          <a:effectLst/>
                          <a:latin typeface="Verdana" panose="020B0604030504040204" pitchFamily="34" charset="0"/>
                        </a:rPr>
                        <a:t>Struck By</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0.28</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0.23</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-17.9%</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6356">
                <a:tc>
                  <a:txBody>
                    <a:bodyPr/>
                    <a:lstStyle/>
                    <a:p>
                      <a:pPr algn="l" fontAlgn="b"/>
                      <a:r>
                        <a:rPr lang="en-CA" sz="1300" b="0" i="0" u="none" strike="noStrike" dirty="0">
                          <a:solidFill>
                            <a:srgbClr val="000000"/>
                          </a:solidFill>
                          <a:effectLst/>
                          <a:latin typeface="Verdana" panose="020B0604030504040204" pitchFamily="34" charset="0"/>
                        </a:rPr>
                        <a:t>Fall From Elevation</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0.25</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0.19</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-24.0%</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6356">
                <a:tc>
                  <a:txBody>
                    <a:bodyPr/>
                    <a:lstStyle/>
                    <a:p>
                      <a:pPr algn="l" fontAlgn="b"/>
                      <a:r>
                        <a:rPr lang="en-CA" sz="1300" b="0" i="0" u="none" strike="noStrike" dirty="0">
                          <a:solidFill>
                            <a:srgbClr val="000000"/>
                          </a:solidFill>
                          <a:effectLst/>
                          <a:latin typeface="Verdana" panose="020B0604030504040204" pitchFamily="34" charset="0"/>
                        </a:rPr>
                        <a:t>MSI</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0.04</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0.04</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0.0%</a:t>
                      </a:r>
                    </a:p>
                  </a:txBody>
                  <a:tcPr marL="9848" marR="9848" marT="98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 name="Slide Number Placeholder 3"/>
          <p:cNvSpPr>
            <a:spLocks noGrp="1"/>
          </p:cNvSpPr>
          <p:nvPr>
            <p:ph type="sldNum" sz="quarter" idx="4"/>
          </p:nvPr>
        </p:nvSpPr>
        <p:spPr/>
        <p:txBody>
          <a:bodyPr/>
          <a:lstStyle/>
          <a:p>
            <a:fld id="{5D855D34-E11B-BE40-8E40-1CF69A63AE91}" type="slidenum">
              <a:rPr lang="en-US" smtClean="0"/>
              <a:pPr/>
              <a:t>39</a:t>
            </a:fld>
            <a:endParaRPr lang="en-US" dirty="0"/>
          </a:p>
        </p:txBody>
      </p:sp>
      <p:sp>
        <p:nvSpPr>
          <p:cNvPr id="5" name="Title 1"/>
          <p:cNvSpPr>
            <a:spLocks noGrp="1"/>
          </p:cNvSpPr>
          <p:nvPr>
            <p:ph type="title"/>
          </p:nvPr>
        </p:nvSpPr>
        <p:spPr>
          <a:xfrm>
            <a:off x="457200" y="0"/>
            <a:ext cx="8291266" cy="1025525"/>
          </a:xfrm>
        </p:spPr>
        <p:txBody>
          <a:bodyPr/>
          <a:lstStyle/>
          <a:p>
            <a:r>
              <a:rPr lang="en-US" sz="2800" b="1" dirty="0">
                <a:solidFill>
                  <a:schemeClr val="accent2"/>
                </a:solidFill>
                <a:ea typeface="ＭＳ Ｐゴシック"/>
              </a:rPr>
              <a:t>Construction – Serious Injury Rate and Serious Injuries</a:t>
            </a:r>
            <a:endParaRPr lang="en-CA" sz="2800" b="1" dirty="0">
              <a:solidFill>
                <a:schemeClr val="accent2"/>
              </a:solidFill>
              <a:ea typeface="ＭＳ Ｐゴシック"/>
            </a:endParaRPr>
          </a:p>
        </p:txBody>
      </p:sp>
      <p:sp>
        <p:nvSpPr>
          <p:cNvPr id="8" name="TextBox 7"/>
          <p:cNvSpPr txBox="1"/>
          <p:nvPr/>
        </p:nvSpPr>
        <p:spPr>
          <a:xfrm>
            <a:off x="629728" y="5699045"/>
            <a:ext cx="7855366" cy="738664"/>
          </a:xfrm>
          <a:prstGeom prst="rect">
            <a:avLst/>
          </a:prstGeom>
          <a:noFill/>
        </p:spPr>
        <p:txBody>
          <a:bodyPr wrap="square" rtlCol="0">
            <a:spAutoFit/>
          </a:bodyPr>
          <a:lstStyle/>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Serious injury rate for Construction high risk strategy CUs has decreased by 12% between the 2 periods 2015-2017 and 2018-2020.</a:t>
            </a:r>
            <a:endParaRPr lang="en-CA" sz="1400" dirty="0">
              <a:latin typeface="Verdana" panose="020B0604030504040204" pitchFamily="34" charset="0"/>
              <a:ea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85838301"/>
              </p:ext>
            </p:extLst>
          </p:nvPr>
        </p:nvGraphicFramePr>
        <p:xfrm>
          <a:off x="1003111" y="3169197"/>
          <a:ext cx="7066805" cy="2155410"/>
        </p:xfrm>
        <a:graphic>
          <a:graphicData uri="http://schemas.openxmlformats.org/drawingml/2006/table">
            <a:tbl>
              <a:tblPr/>
              <a:tblGrid>
                <a:gridCol w="2278549">
                  <a:extLst>
                    <a:ext uri="{9D8B030D-6E8A-4147-A177-3AD203B41FA5}">
                      <a16:colId xmlns="" xmlns:a16="http://schemas.microsoft.com/office/drawing/2014/main" val="20000"/>
                    </a:ext>
                  </a:extLst>
                </a:gridCol>
                <a:gridCol w="1618100">
                  <a:extLst>
                    <a:ext uri="{9D8B030D-6E8A-4147-A177-3AD203B41FA5}">
                      <a16:colId xmlns="" xmlns:a16="http://schemas.microsoft.com/office/drawing/2014/main" val="20001"/>
                    </a:ext>
                  </a:extLst>
                </a:gridCol>
                <a:gridCol w="1568567">
                  <a:extLst>
                    <a:ext uri="{9D8B030D-6E8A-4147-A177-3AD203B41FA5}">
                      <a16:colId xmlns="" xmlns:a16="http://schemas.microsoft.com/office/drawing/2014/main" val="20002"/>
                    </a:ext>
                  </a:extLst>
                </a:gridCol>
                <a:gridCol w="1601589">
                  <a:extLst>
                    <a:ext uri="{9D8B030D-6E8A-4147-A177-3AD203B41FA5}">
                      <a16:colId xmlns="" xmlns:a16="http://schemas.microsoft.com/office/drawing/2014/main" val="20003"/>
                    </a:ext>
                  </a:extLst>
                </a:gridCol>
              </a:tblGrid>
              <a:tr h="534964">
                <a:tc>
                  <a:txBody>
                    <a:bodyPr/>
                    <a:lstStyle/>
                    <a:p>
                      <a:pPr algn="l" rtl="0" fontAlgn="b"/>
                      <a:r>
                        <a:rPr lang="en-CA" sz="1600" b="1" i="0" u="none" strike="noStrike" dirty="0">
                          <a:solidFill>
                            <a:srgbClr val="000000"/>
                          </a:solidFill>
                          <a:effectLst/>
                          <a:latin typeface="Verdana" panose="020B0604030504040204" pitchFamily="34" charset="0"/>
                        </a:rPr>
                        <a:t>Serious Injury Claims Counts</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CA" sz="1600" b="1" i="0" u="none" strike="noStrike" dirty="0">
                          <a:solidFill>
                            <a:srgbClr val="000000"/>
                          </a:solidFill>
                          <a:effectLst/>
                          <a:latin typeface="Verdana" panose="020B0604030504040204" pitchFamily="34" charset="0"/>
                        </a:rPr>
                        <a:t>2015-2017</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CA" sz="1600" b="1" i="0" u="none" strike="noStrike" dirty="0">
                          <a:solidFill>
                            <a:srgbClr val="000000"/>
                          </a:solidFill>
                          <a:effectLst/>
                          <a:latin typeface="Verdana" panose="020B0604030504040204" pitchFamily="34" charset="0"/>
                        </a:rPr>
                        <a:t>2018-2020</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CA" sz="1600" b="1" i="0" u="none" strike="noStrike" dirty="0">
                          <a:solidFill>
                            <a:srgbClr val="000000"/>
                          </a:solidFill>
                          <a:effectLst/>
                          <a:latin typeface="Verdana" panose="020B0604030504040204" pitchFamily="34" charset="0"/>
                        </a:rPr>
                        <a:t>Change</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237762">
                <a:tc>
                  <a:txBody>
                    <a:bodyPr/>
                    <a:lstStyle/>
                    <a:p>
                      <a:pPr algn="l" rtl="0" fontAlgn="ctr"/>
                      <a:r>
                        <a:rPr lang="en-CA" sz="1300" b="0" i="0" u="none" strike="noStrike" dirty="0">
                          <a:solidFill>
                            <a:srgbClr val="000000"/>
                          </a:solidFill>
                          <a:effectLst/>
                          <a:latin typeface="Verdana" panose="020B0604030504040204" pitchFamily="34" charset="0"/>
                        </a:rPr>
                        <a:t>Construction HRS</a:t>
                      </a:r>
                    </a:p>
                  </a:txBody>
                  <a:tcPr marL="9907" marR="9907" marT="99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4,599</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4,532</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-67</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31636">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CA" sz="1300" b="0" i="0" u="none" strike="noStrike" dirty="0">
                          <a:solidFill>
                            <a:srgbClr val="000000"/>
                          </a:solidFill>
                          <a:effectLst/>
                          <a:latin typeface="Verdana" panose="020B0604030504040204" pitchFamily="34" charset="0"/>
                        </a:rPr>
                        <a:t>% of time-loss claims that are serious injuries</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22%</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20%</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Calibri" panose="020F0502020204030204" pitchFamily="34" charset="0"/>
                        </a:rPr>
                        <a:t> N/A</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7762">
                <a:tc>
                  <a:txBody>
                    <a:bodyPr/>
                    <a:lstStyle/>
                    <a:p>
                      <a:pPr algn="l" fontAlgn="b"/>
                      <a:r>
                        <a:rPr lang="en-CA" sz="1300" b="0" i="0" u="none" strike="noStrike" dirty="0">
                          <a:solidFill>
                            <a:srgbClr val="000000"/>
                          </a:solidFill>
                          <a:effectLst/>
                          <a:latin typeface="Verdana" panose="020B0604030504040204" pitchFamily="34" charset="0"/>
                        </a:rPr>
                        <a:t>Struck By</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1,485</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1,429</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-56</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7762">
                <a:tc>
                  <a:txBody>
                    <a:bodyPr/>
                    <a:lstStyle/>
                    <a:p>
                      <a:pPr algn="l" fontAlgn="b"/>
                      <a:r>
                        <a:rPr lang="en-CA" sz="1300" b="0" i="0" u="none" strike="noStrike" dirty="0">
                          <a:solidFill>
                            <a:srgbClr val="000000"/>
                          </a:solidFill>
                          <a:effectLst/>
                          <a:latin typeface="Verdana" panose="020B0604030504040204" pitchFamily="34" charset="0"/>
                        </a:rPr>
                        <a:t>Fall From Elevation</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1,339</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1,153</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-186</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7762">
                <a:tc>
                  <a:txBody>
                    <a:bodyPr/>
                    <a:lstStyle/>
                    <a:p>
                      <a:pPr algn="l" fontAlgn="b"/>
                      <a:r>
                        <a:rPr lang="en-CA" sz="1300" b="0" i="0" u="none" strike="noStrike" dirty="0">
                          <a:solidFill>
                            <a:srgbClr val="000000"/>
                          </a:solidFill>
                          <a:effectLst/>
                          <a:latin typeface="Verdana" panose="020B0604030504040204" pitchFamily="34" charset="0"/>
                        </a:rPr>
                        <a:t>MSI</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206</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232</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26</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7762">
                <a:tc>
                  <a:txBody>
                    <a:bodyPr/>
                    <a:lstStyle/>
                    <a:p>
                      <a:pPr algn="l" fontAlgn="b"/>
                      <a:r>
                        <a:rPr lang="en-CA" sz="1300" b="0" i="0" u="none" strike="noStrike" dirty="0">
                          <a:solidFill>
                            <a:srgbClr val="000000"/>
                          </a:solidFill>
                          <a:effectLst/>
                          <a:latin typeface="Verdana" panose="020B0604030504040204" pitchFamily="34" charset="0"/>
                        </a:rPr>
                        <a:t>Contact with Electricity</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43</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27</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1400" b="0" i="0" u="none" strike="noStrike" dirty="0">
                          <a:solidFill>
                            <a:srgbClr val="000000"/>
                          </a:solidFill>
                          <a:effectLst/>
                          <a:latin typeface="Verdana" panose="020B0604030504040204" pitchFamily="34" charset="0"/>
                        </a:rPr>
                        <a:t>-16</a:t>
                      </a:r>
                    </a:p>
                  </a:txBody>
                  <a:tcPr marL="9907" marR="9907" marT="99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76569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 xmlns:a16="http://schemas.microsoft.com/office/drawing/2014/main" id="{C9ADDA02-2794-4D4E-B78D-D121C10FC1E2}"/>
              </a:ext>
            </a:extLst>
          </p:cNvPr>
          <p:cNvGrpSpPr/>
          <p:nvPr/>
        </p:nvGrpSpPr>
        <p:grpSpPr>
          <a:xfrm>
            <a:off x="4075612" y="4076102"/>
            <a:ext cx="145217" cy="999088"/>
            <a:chOff x="7726238" y="1030498"/>
            <a:chExt cx="145217" cy="999088"/>
          </a:xfrm>
        </p:grpSpPr>
        <p:cxnSp>
          <p:nvCxnSpPr>
            <p:cNvPr id="110" name="Straight Connector 109">
              <a:extLst>
                <a:ext uri="{FF2B5EF4-FFF2-40B4-BE49-F238E27FC236}">
                  <a16:creationId xmlns="" xmlns:a16="http://schemas.microsoft.com/office/drawing/2014/main" id="{8A722676-500B-D24C-9B66-294E9F7F618E}"/>
                </a:ext>
              </a:extLst>
            </p:cNvPr>
            <p:cNvCxnSpPr>
              <a:cxnSpLocks/>
            </p:cNvCxnSpPr>
            <p:nvPr/>
          </p:nvCxnSpPr>
          <p:spPr>
            <a:xfrm>
              <a:off x="7765867" y="1030498"/>
              <a:ext cx="1" cy="963825"/>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11" name="Group 110">
              <a:extLst>
                <a:ext uri="{FF2B5EF4-FFF2-40B4-BE49-F238E27FC236}">
                  <a16:creationId xmlns="" xmlns:a16="http://schemas.microsoft.com/office/drawing/2014/main" id="{8CC98C9D-6207-C24A-8ABF-D494C9A41A2F}"/>
                </a:ext>
              </a:extLst>
            </p:cNvPr>
            <p:cNvGrpSpPr/>
            <p:nvPr/>
          </p:nvGrpSpPr>
          <p:grpSpPr>
            <a:xfrm>
              <a:off x="7726238" y="1895899"/>
              <a:ext cx="145217" cy="133687"/>
              <a:chOff x="7959583" y="1966323"/>
              <a:chExt cx="145217" cy="133687"/>
            </a:xfrm>
          </p:grpSpPr>
          <p:cxnSp>
            <p:nvCxnSpPr>
              <p:cNvPr id="112" name="Straight Connector 111">
                <a:extLst>
                  <a:ext uri="{FF2B5EF4-FFF2-40B4-BE49-F238E27FC236}">
                    <a16:creationId xmlns="" xmlns:a16="http://schemas.microsoft.com/office/drawing/2014/main" id="{5387E567-4145-EB46-8408-8B967920AF52}"/>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 xmlns:a16="http://schemas.microsoft.com/office/drawing/2014/main" id="{FEF047ED-BADD-CE45-B01B-C22E9C1DFF93}"/>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cxnSp>
        <p:nvCxnSpPr>
          <p:cNvPr id="45" name="Straight Connector 44">
            <a:extLst>
              <a:ext uri="{FF2B5EF4-FFF2-40B4-BE49-F238E27FC236}">
                <a16:creationId xmlns="" xmlns:a16="http://schemas.microsoft.com/office/drawing/2014/main" id="{8A722676-500B-D24C-9B66-294E9F7F618E}"/>
              </a:ext>
            </a:extLst>
          </p:cNvPr>
          <p:cNvCxnSpPr>
            <a:cxnSpLocks/>
          </p:cNvCxnSpPr>
          <p:nvPr/>
        </p:nvCxnSpPr>
        <p:spPr>
          <a:xfrm>
            <a:off x="5589507" y="2170865"/>
            <a:ext cx="130404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52" name="Group 51">
            <a:extLst>
              <a:ext uri="{FF2B5EF4-FFF2-40B4-BE49-F238E27FC236}">
                <a16:creationId xmlns="" xmlns:a16="http://schemas.microsoft.com/office/drawing/2014/main" id="{C9ADDA02-2794-4D4E-B78D-D121C10FC1E2}"/>
              </a:ext>
            </a:extLst>
          </p:cNvPr>
          <p:cNvGrpSpPr/>
          <p:nvPr/>
        </p:nvGrpSpPr>
        <p:grpSpPr>
          <a:xfrm rot="16200000">
            <a:off x="2645311" y="492004"/>
            <a:ext cx="145217" cy="3241075"/>
            <a:chOff x="7726238" y="-1211489"/>
            <a:chExt cx="145217" cy="3241075"/>
          </a:xfrm>
        </p:grpSpPr>
        <p:cxnSp>
          <p:nvCxnSpPr>
            <p:cNvPr id="53" name="Straight Connector 52">
              <a:extLst>
                <a:ext uri="{FF2B5EF4-FFF2-40B4-BE49-F238E27FC236}">
                  <a16:creationId xmlns="" xmlns:a16="http://schemas.microsoft.com/office/drawing/2014/main" id="{8A722676-500B-D24C-9B66-294E9F7F618E}"/>
                </a:ext>
              </a:extLst>
            </p:cNvPr>
            <p:cNvCxnSpPr>
              <a:cxnSpLocks/>
            </p:cNvCxnSpPr>
            <p:nvPr/>
          </p:nvCxnSpPr>
          <p:spPr>
            <a:xfrm rot="5400000">
              <a:off x="6162960" y="391418"/>
              <a:ext cx="3205814"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54" name="Group 53">
              <a:extLst>
                <a:ext uri="{FF2B5EF4-FFF2-40B4-BE49-F238E27FC236}">
                  <a16:creationId xmlns="" xmlns:a16="http://schemas.microsoft.com/office/drawing/2014/main" id="{8CC98C9D-6207-C24A-8ABF-D494C9A41A2F}"/>
                </a:ext>
              </a:extLst>
            </p:cNvPr>
            <p:cNvGrpSpPr/>
            <p:nvPr/>
          </p:nvGrpSpPr>
          <p:grpSpPr>
            <a:xfrm>
              <a:off x="7726238" y="1895899"/>
              <a:ext cx="145217" cy="133687"/>
              <a:chOff x="7959583" y="1966323"/>
              <a:chExt cx="145217" cy="133687"/>
            </a:xfrm>
          </p:grpSpPr>
          <p:cxnSp>
            <p:nvCxnSpPr>
              <p:cNvPr id="55" name="Straight Connector 54">
                <a:extLst>
                  <a:ext uri="{FF2B5EF4-FFF2-40B4-BE49-F238E27FC236}">
                    <a16:creationId xmlns="" xmlns:a16="http://schemas.microsoft.com/office/drawing/2014/main" id="{5387E567-4145-EB46-8408-8B967920AF52}"/>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 xmlns:a16="http://schemas.microsoft.com/office/drawing/2014/main" id="{FEF047ED-BADD-CE45-B01B-C22E9C1DFF93}"/>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cxnSp>
        <p:nvCxnSpPr>
          <p:cNvPr id="58" name="Straight Connector 57">
            <a:extLst>
              <a:ext uri="{FF2B5EF4-FFF2-40B4-BE49-F238E27FC236}">
                <a16:creationId xmlns="" xmlns:a16="http://schemas.microsoft.com/office/drawing/2014/main" id="{8A722676-500B-D24C-9B66-294E9F7F618E}"/>
              </a:ext>
            </a:extLst>
          </p:cNvPr>
          <p:cNvCxnSpPr>
            <a:cxnSpLocks/>
          </p:cNvCxnSpPr>
          <p:nvPr/>
        </p:nvCxnSpPr>
        <p:spPr>
          <a:xfrm flipH="1">
            <a:off x="6892657" y="2170865"/>
            <a:ext cx="1" cy="1853301"/>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p:txBody>
          <a:bodyPr/>
          <a:lstStyle/>
          <a:p>
            <a:fld id="{5D855D34-E11B-BE40-8E40-1CF69A63AE91}" type="slidenum">
              <a:rPr lang="en-US" smtClean="0"/>
              <a:pPr/>
              <a:t>4</a:t>
            </a:fld>
            <a:endParaRPr lang="en-US" dirty="0"/>
          </a:p>
        </p:txBody>
      </p:sp>
      <p:grpSp>
        <p:nvGrpSpPr>
          <p:cNvPr id="33" name="Group 32"/>
          <p:cNvGrpSpPr/>
          <p:nvPr/>
        </p:nvGrpSpPr>
        <p:grpSpPr>
          <a:xfrm>
            <a:off x="384166" y="1520408"/>
            <a:ext cx="1753283" cy="1054114"/>
            <a:chOff x="282000" y="1520408"/>
            <a:chExt cx="1753283" cy="1054114"/>
          </a:xfrm>
        </p:grpSpPr>
        <p:sp>
          <p:nvSpPr>
            <p:cNvPr id="6" name="Rounded Rectangle 5">
              <a:extLst>
                <a:ext uri="{FF2B5EF4-FFF2-40B4-BE49-F238E27FC236}">
                  <a16:creationId xmlns="" xmlns:a16="http://schemas.microsoft.com/office/drawing/2014/main" id="{C3FE7DAB-988F-2444-A25C-E368E3AE55AB}"/>
                </a:ext>
              </a:extLst>
            </p:cNvPr>
            <p:cNvSpPr/>
            <p:nvPr/>
          </p:nvSpPr>
          <p:spPr>
            <a:xfrm>
              <a:off x="282000" y="1778000"/>
              <a:ext cx="1753283" cy="796522"/>
            </a:xfrm>
            <a:prstGeom prst="roundRect">
              <a:avLst>
                <a:gd name="adj" fmla="val 7825"/>
              </a:avLst>
            </a:prstGeom>
            <a:solidFill>
              <a:schemeClr val="bg2"/>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tIns="180000" bIns="90000" rtlCol="0" anchor="t" anchorCtr="0"/>
            <a:lstStyle/>
            <a:p>
              <a:pPr>
                <a:lnSpc>
                  <a:spcPct val="110000"/>
                </a:lnSpc>
                <a:buClr>
                  <a:schemeClr val="accent1"/>
                </a:buClr>
              </a:pPr>
              <a:r>
                <a:rPr lang="en-CA" sz="1000" b="1" dirty="0">
                  <a:solidFill>
                    <a:srgbClr val="ED8B00"/>
                  </a:solidFill>
                  <a:latin typeface="Verdana" panose="020B0604030504040204" pitchFamily="34" charset="0"/>
                  <a:ea typeface="Verdana" panose="020B0604030504040204" pitchFamily="34" charset="0"/>
                  <a:cs typeface="Verdana" panose="020B0604030504040204" pitchFamily="34" charset="0"/>
                </a:rPr>
                <a:t>Begin</a:t>
              </a: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 with the </a:t>
              </a:r>
              <a:r>
                <a:rPr lang="en-CA"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end in mind</a:t>
              </a: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 and seek first to understand.</a:t>
              </a:r>
            </a:p>
          </p:txBody>
        </p:sp>
        <p:grpSp>
          <p:nvGrpSpPr>
            <p:cNvPr id="12" name="Group 11"/>
            <p:cNvGrpSpPr/>
            <p:nvPr/>
          </p:nvGrpSpPr>
          <p:grpSpPr>
            <a:xfrm>
              <a:off x="953381" y="1520408"/>
              <a:ext cx="381838" cy="381838"/>
              <a:chOff x="2361362" y="2100105"/>
              <a:chExt cx="381838" cy="381838"/>
            </a:xfrm>
          </p:grpSpPr>
          <p:sp>
            <p:nvSpPr>
              <p:cNvPr id="3" name="Oval 2"/>
              <p:cNvSpPr/>
              <p:nvPr/>
            </p:nvSpPr>
            <p:spPr>
              <a:xfrm>
                <a:off x="2361362" y="2100105"/>
                <a:ext cx="381838" cy="38183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381459" y="2100105"/>
                <a:ext cx="361741" cy="381838"/>
              </a:xfrm>
              <a:prstGeom prst="rect">
                <a:avLst/>
              </a:prstGeom>
              <a:noFill/>
            </p:spPr>
            <p:txBody>
              <a:bodyPr wrap="square" rtlCol="0">
                <a:spAutoFit/>
              </a:bodyPr>
              <a:lstStyle/>
              <a:p>
                <a:pPr algn="ctr"/>
                <a:r>
                  <a:rPr lang="en-US" b="1" dirty="0">
                    <a:solidFill>
                      <a:schemeClr val="bg2"/>
                    </a:solidFill>
                    <a:latin typeface="Verdana" charset="0"/>
                    <a:ea typeface="Verdana" charset="0"/>
                    <a:cs typeface="Verdana" charset="0"/>
                  </a:rPr>
                  <a:t>1</a:t>
                </a:r>
              </a:p>
            </p:txBody>
          </p:sp>
        </p:grpSp>
      </p:grpSp>
      <p:grpSp>
        <p:nvGrpSpPr>
          <p:cNvPr id="26" name="Group 25"/>
          <p:cNvGrpSpPr/>
          <p:nvPr/>
        </p:nvGrpSpPr>
        <p:grpSpPr>
          <a:xfrm>
            <a:off x="4352716" y="1520408"/>
            <a:ext cx="2037379" cy="1054114"/>
            <a:chOff x="2096977" y="3577099"/>
            <a:chExt cx="2037379" cy="864272"/>
          </a:xfrm>
        </p:grpSpPr>
        <p:sp>
          <p:nvSpPr>
            <p:cNvPr id="7" name="Rounded Rectangle 6">
              <a:extLst>
                <a:ext uri="{FF2B5EF4-FFF2-40B4-BE49-F238E27FC236}">
                  <a16:creationId xmlns="" xmlns:a16="http://schemas.microsoft.com/office/drawing/2014/main" id="{C3FE7DAB-988F-2444-A25C-E368E3AE55AB}"/>
                </a:ext>
              </a:extLst>
            </p:cNvPr>
            <p:cNvSpPr/>
            <p:nvPr/>
          </p:nvSpPr>
          <p:spPr>
            <a:xfrm>
              <a:off x="2096977" y="3796996"/>
              <a:ext cx="2037379" cy="644375"/>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144000" tIns="180000" rIns="144000" bIns="90000" rtlCol="0" anchor="ctr" anchorCtr="0"/>
            <a:lstStyle/>
            <a:p>
              <a:pPr>
                <a:lnSpc>
                  <a:spcPct val="110000"/>
                </a:lnSpc>
                <a:buClr>
                  <a:schemeClr val="accent1"/>
                </a:buClr>
              </a:pPr>
              <a:r>
                <a:rPr lang="en-CA"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Identify</a:t>
              </a:r>
              <a:r>
                <a:rPr lang="en-CA" sz="10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employer </a:t>
              </a:r>
              <a:r>
                <a:rPr lang="en-CA"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gaps</a:t>
              </a:r>
              <a:r>
                <a:rPr lang="en-CA" sz="10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in managing risks</a:t>
              </a:r>
            </a:p>
          </p:txBody>
        </p:sp>
        <p:grpSp>
          <p:nvGrpSpPr>
            <p:cNvPr id="14" name="Group 13"/>
            <p:cNvGrpSpPr/>
            <p:nvPr/>
          </p:nvGrpSpPr>
          <p:grpSpPr>
            <a:xfrm>
              <a:off x="2805062" y="3577099"/>
              <a:ext cx="385200" cy="315827"/>
              <a:chOff x="2361362" y="2100105"/>
              <a:chExt cx="385200" cy="315827"/>
            </a:xfrm>
          </p:grpSpPr>
          <p:sp>
            <p:nvSpPr>
              <p:cNvPr id="15" name="Oval 14"/>
              <p:cNvSpPr/>
              <p:nvPr/>
            </p:nvSpPr>
            <p:spPr>
              <a:xfrm>
                <a:off x="2361362" y="2100105"/>
                <a:ext cx="385200" cy="315827"/>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2381459" y="2100105"/>
                <a:ext cx="361741" cy="295165"/>
              </a:xfrm>
              <a:prstGeom prst="rect">
                <a:avLst/>
              </a:prstGeom>
              <a:noFill/>
            </p:spPr>
            <p:txBody>
              <a:bodyPr wrap="square" rtlCol="0">
                <a:spAutoFit/>
              </a:bodyPr>
              <a:lstStyle/>
              <a:p>
                <a:pPr algn="ctr"/>
                <a:r>
                  <a:rPr lang="en-US" b="1" dirty="0">
                    <a:solidFill>
                      <a:schemeClr val="bg2"/>
                    </a:solidFill>
                    <a:latin typeface="Verdana" charset="0"/>
                    <a:ea typeface="Verdana" charset="0"/>
                    <a:cs typeface="Verdana" charset="0"/>
                  </a:rPr>
                  <a:t>2</a:t>
                </a:r>
              </a:p>
            </p:txBody>
          </p:sp>
        </p:grpSp>
      </p:grpSp>
      <p:grpSp>
        <p:nvGrpSpPr>
          <p:cNvPr id="34" name="Group 33"/>
          <p:cNvGrpSpPr/>
          <p:nvPr/>
        </p:nvGrpSpPr>
        <p:grpSpPr>
          <a:xfrm>
            <a:off x="3006434" y="3214329"/>
            <a:ext cx="2051042" cy="1301368"/>
            <a:chOff x="4782430" y="2425411"/>
            <a:chExt cx="2051042" cy="1301368"/>
          </a:xfrm>
        </p:grpSpPr>
        <p:sp>
          <p:nvSpPr>
            <p:cNvPr id="9" name="Rounded Rectangle 8">
              <a:extLst>
                <a:ext uri="{FF2B5EF4-FFF2-40B4-BE49-F238E27FC236}">
                  <a16:creationId xmlns="" xmlns:a16="http://schemas.microsoft.com/office/drawing/2014/main" id="{C3FE7DAB-988F-2444-A25C-E368E3AE55AB}"/>
                </a:ext>
              </a:extLst>
            </p:cNvPr>
            <p:cNvSpPr/>
            <p:nvPr/>
          </p:nvSpPr>
          <p:spPr>
            <a:xfrm>
              <a:off x="4782430" y="2693610"/>
              <a:ext cx="2051042" cy="1033169"/>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tIns="180000" bIns="90000" rtlCol="0" anchor="t" anchorCtr="0"/>
            <a:lstStyle/>
            <a:p>
              <a:pPr>
                <a:lnSpc>
                  <a:spcPct val="110000"/>
                </a:lnSpc>
                <a:buClr>
                  <a:schemeClr val="accent1"/>
                </a:buClr>
              </a:pPr>
              <a:r>
                <a:rPr lang="en-CA"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Communicate</a:t>
              </a:r>
              <a:r>
                <a:rPr lang="en-CA" sz="10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appropriate information on managing risks to employers, and </a:t>
              </a:r>
              <a:r>
                <a:rPr lang="en-CA"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enforce</a:t>
              </a:r>
              <a:r>
                <a:rPr lang="en-CA" sz="1000" dirty="0">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where necessary</a:t>
              </a:r>
            </a:p>
          </p:txBody>
        </p:sp>
        <p:grpSp>
          <p:nvGrpSpPr>
            <p:cNvPr id="17" name="Group 16"/>
            <p:cNvGrpSpPr/>
            <p:nvPr/>
          </p:nvGrpSpPr>
          <p:grpSpPr>
            <a:xfrm>
              <a:off x="5664827" y="2425411"/>
              <a:ext cx="381838" cy="381838"/>
              <a:chOff x="2361362" y="2100105"/>
              <a:chExt cx="381838" cy="381838"/>
            </a:xfrm>
          </p:grpSpPr>
          <p:sp>
            <p:nvSpPr>
              <p:cNvPr id="18" name="Oval 17"/>
              <p:cNvSpPr/>
              <p:nvPr/>
            </p:nvSpPr>
            <p:spPr>
              <a:xfrm>
                <a:off x="2361362" y="2100105"/>
                <a:ext cx="381838" cy="381838"/>
              </a:xfrm>
              <a:prstGeom prst="ellipse">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2381459" y="2100105"/>
                <a:ext cx="361741" cy="381838"/>
              </a:xfrm>
              <a:prstGeom prst="rect">
                <a:avLst/>
              </a:prstGeom>
              <a:noFill/>
            </p:spPr>
            <p:txBody>
              <a:bodyPr wrap="square" rtlCol="0">
                <a:spAutoFit/>
              </a:bodyPr>
              <a:lstStyle/>
              <a:p>
                <a:pPr algn="ctr"/>
                <a:r>
                  <a:rPr lang="en-US" b="1" dirty="0">
                    <a:solidFill>
                      <a:schemeClr val="bg2"/>
                    </a:solidFill>
                    <a:latin typeface="Verdana" charset="0"/>
                    <a:ea typeface="Verdana" charset="0"/>
                    <a:cs typeface="Verdana" charset="0"/>
                  </a:rPr>
                  <a:t>3</a:t>
                </a:r>
              </a:p>
            </p:txBody>
          </p:sp>
        </p:grpSp>
      </p:grpSp>
      <p:sp>
        <p:nvSpPr>
          <p:cNvPr id="24" name="TextBox 23"/>
          <p:cNvSpPr txBox="1"/>
          <p:nvPr/>
        </p:nvSpPr>
        <p:spPr>
          <a:xfrm>
            <a:off x="2277806" y="2254994"/>
            <a:ext cx="2237247" cy="553998"/>
          </a:xfrm>
          <a:prstGeom prst="rect">
            <a:avLst/>
          </a:prstGeom>
          <a:noFill/>
        </p:spPr>
        <p:txBody>
          <a:bodyPr wrap="square" rtlCol="0">
            <a:spAutoFit/>
          </a:bodyPr>
          <a:lstStyle/>
          <a:p>
            <a:r>
              <a:rPr lang="en-US" sz="1000" dirty="0">
                <a:latin typeface="Verdana" charset="0"/>
                <a:ea typeface="Verdana" charset="0"/>
                <a:cs typeface="Verdana" charset="0"/>
              </a:rPr>
              <a:t>Ask probing questions to understand employer knowledge and capability</a:t>
            </a:r>
          </a:p>
        </p:txBody>
      </p:sp>
      <p:sp>
        <p:nvSpPr>
          <p:cNvPr id="27" name="TextBox 26"/>
          <p:cNvSpPr txBox="1"/>
          <p:nvPr/>
        </p:nvSpPr>
        <p:spPr>
          <a:xfrm>
            <a:off x="6980919" y="2957534"/>
            <a:ext cx="1870184" cy="553998"/>
          </a:xfrm>
          <a:prstGeom prst="rect">
            <a:avLst/>
          </a:prstGeom>
          <a:noFill/>
        </p:spPr>
        <p:txBody>
          <a:bodyPr wrap="square" rtlCol="0">
            <a:spAutoFit/>
          </a:bodyPr>
          <a:lstStyle/>
          <a:p>
            <a:r>
              <a:rPr lang="en-US" sz="1000" dirty="0">
                <a:latin typeface="Verdana" charset="0"/>
                <a:ea typeface="Verdana" charset="0"/>
                <a:cs typeface="Verdana" charset="0"/>
              </a:rPr>
              <a:t>Assess what information the employer needs to know based on their gaps</a:t>
            </a:r>
          </a:p>
        </p:txBody>
      </p:sp>
      <p:grpSp>
        <p:nvGrpSpPr>
          <p:cNvPr id="105" name="Group 104"/>
          <p:cNvGrpSpPr/>
          <p:nvPr/>
        </p:nvGrpSpPr>
        <p:grpSpPr>
          <a:xfrm>
            <a:off x="698290" y="5072346"/>
            <a:ext cx="8175664" cy="957509"/>
            <a:chOff x="1606870" y="4154004"/>
            <a:chExt cx="8175664" cy="957509"/>
          </a:xfrm>
        </p:grpSpPr>
        <p:sp>
          <p:nvSpPr>
            <p:cNvPr id="28" name="TextBox 27"/>
            <p:cNvSpPr txBox="1"/>
            <p:nvPr/>
          </p:nvSpPr>
          <p:spPr>
            <a:xfrm>
              <a:off x="5219124" y="4864842"/>
              <a:ext cx="2121722" cy="246221"/>
            </a:xfrm>
            <a:prstGeom prst="rect">
              <a:avLst/>
            </a:prstGeom>
            <a:noFill/>
          </p:spPr>
          <p:txBody>
            <a:bodyPr wrap="square" rtlCol="0">
              <a:spAutoFit/>
            </a:bodyPr>
            <a:lstStyle/>
            <a:p>
              <a:r>
                <a:rPr lang="en-US" sz="1000" dirty="0">
                  <a:latin typeface="Verdana" charset="0"/>
                  <a:ea typeface="Verdana" charset="0"/>
                  <a:cs typeface="Verdana" charset="0"/>
                </a:rPr>
                <a:t>Health and safety programs</a:t>
              </a:r>
            </a:p>
          </p:txBody>
        </p:sp>
        <p:sp>
          <p:nvSpPr>
            <p:cNvPr id="29" name="TextBox 28"/>
            <p:cNvSpPr txBox="1"/>
            <p:nvPr/>
          </p:nvSpPr>
          <p:spPr>
            <a:xfrm>
              <a:off x="1606870" y="4864841"/>
              <a:ext cx="2237247" cy="246221"/>
            </a:xfrm>
            <a:prstGeom prst="rect">
              <a:avLst/>
            </a:prstGeom>
            <a:noFill/>
          </p:spPr>
          <p:txBody>
            <a:bodyPr wrap="square" rtlCol="0">
              <a:spAutoFit/>
            </a:bodyPr>
            <a:lstStyle/>
            <a:p>
              <a:r>
                <a:rPr lang="en-US" sz="1000" dirty="0">
                  <a:latin typeface="Verdana" charset="0"/>
                  <a:ea typeface="Verdana" charset="0"/>
                  <a:cs typeface="Verdana" charset="0"/>
                </a:rPr>
                <a:t>Identifying hazards</a:t>
              </a:r>
            </a:p>
          </p:txBody>
        </p:sp>
        <p:sp>
          <p:nvSpPr>
            <p:cNvPr id="31" name="TextBox 30"/>
            <p:cNvSpPr txBox="1"/>
            <p:nvPr/>
          </p:nvSpPr>
          <p:spPr>
            <a:xfrm>
              <a:off x="7545287" y="4865292"/>
              <a:ext cx="2237247" cy="246221"/>
            </a:xfrm>
            <a:prstGeom prst="rect">
              <a:avLst/>
            </a:prstGeom>
            <a:noFill/>
          </p:spPr>
          <p:txBody>
            <a:bodyPr wrap="square" rtlCol="0">
              <a:spAutoFit/>
            </a:bodyPr>
            <a:lstStyle/>
            <a:p>
              <a:r>
                <a:rPr lang="en-US" sz="1000" dirty="0">
                  <a:latin typeface="Verdana" charset="0"/>
                  <a:ea typeface="Verdana" charset="0"/>
                  <a:cs typeface="Verdana" charset="0"/>
                </a:rPr>
                <a:t>JOHSCs</a:t>
              </a:r>
            </a:p>
          </p:txBody>
        </p:sp>
        <p:sp>
          <p:nvSpPr>
            <p:cNvPr id="32" name="TextBox 31"/>
            <p:cNvSpPr txBox="1"/>
            <p:nvPr/>
          </p:nvSpPr>
          <p:spPr>
            <a:xfrm>
              <a:off x="2997818" y="4860855"/>
              <a:ext cx="2181431" cy="246221"/>
            </a:xfrm>
            <a:prstGeom prst="rect">
              <a:avLst/>
            </a:prstGeom>
            <a:noFill/>
          </p:spPr>
          <p:txBody>
            <a:bodyPr wrap="square" rtlCol="0">
              <a:spAutoFit/>
            </a:bodyPr>
            <a:lstStyle/>
            <a:p>
              <a:r>
                <a:rPr lang="en-US" sz="1000" dirty="0">
                  <a:latin typeface="Verdana" charset="0"/>
                  <a:ea typeface="Verdana" charset="0"/>
                  <a:cs typeface="Verdana" charset="0"/>
                </a:rPr>
                <a:t>Assessing and controlling risks</a:t>
              </a:r>
            </a:p>
          </p:txBody>
        </p:sp>
        <p:cxnSp>
          <p:nvCxnSpPr>
            <p:cNvPr id="62" name="Straight Connector 61">
              <a:extLst>
                <a:ext uri="{FF2B5EF4-FFF2-40B4-BE49-F238E27FC236}">
                  <a16:creationId xmlns="" xmlns:a16="http://schemas.microsoft.com/office/drawing/2014/main" id="{54181C70-9B0F-9F40-936D-8FE71F151445}"/>
                </a:ext>
              </a:extLst>
            </p:cNvPr>
            <p:cNvCxnSpPr>
              <a:cxnSpLocks/>
            </p:cNvCxnSpPr>
            <p:nvPr/>
          </p:nvCxnSpPr>
          <p:spPr>
            <a:xfrm>
              <a:off x="2302424" y="4154004"/>
              <a:ext cx="5584876"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79" name="Group 78">
              <a:extLst>
                <a:ext uri="{FF2B5EF4-FFF2-40B4-BE49-F238E27FC236}">
                  <a16:creationId xmlns="" xmlns:a16="http://schemas.microsoft.com/office/drawing/2014/main" id="{FF6A171E-6FD7-A448-96F7-E907738DD94F}"/>
                </a:ext>
              </a:extLst>
            </p:cNvPr>
            <p:cNvGrpSpPr/>
            <p:nvPr/>
          </p:nvGrpSpPr>
          <p:grpSpPr>
            <a:xfrm>
              <a:off x="2270921" y="4154004"/>
              <a:ext cx="145217" cy="657708"/>
              <a:chOff x="7726238" y="1371878"/>
              <a:chExt cx="145217" cy="657708"/>
            </a:xfrm>
          </p:grpSpPr>
          <p:cxnSp>
            <p:nvCxnSpPr>
              <p:cNvPr id="80" name="Straight Connector 79">
                <a:extLst>
                  <a:ext uri="{FF2B5EF4-FFF2-40B4-BE49-F238E27FC236}">
                    <a16:creationId xmlns="" xmlns:a16="http://schemas.microsoft.com/office/drawing/2014/main" id="{335A9328-E78C-3F4B-B1F3-33FA6F28D120}"/>
                  </a:ext>
                </a:extLst>
              </p:cNvPr>
              <p:cNvCxnSpPr>
                <a:cxnSpLocks/>
              </p:cNvCxnSpPr>
              <p:nvPr/>
            </p:nvCxnSpPr>
            <p:spPr>
              <a:xfrm>
                <a:off x="7765884" y="1371878"/>
                <a:ext cx="0" cy="619183"/>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 xmlns:a16="http://schemas.microsoft.com/office/drawing/2014/main" id="{87EE8E61-29DD-3D49-9B62-5EDE694C5FCA}"/>
                  </a:ext>
                </a:extLst>
              </p:cNvPr>
              <p:cNvGrpSpPr/>
              <p:nvPr/>
            </p:nvGrpSpPr>
            <p:grpSpPr>
              <a:xfrm>
                <a:off x="7726238" y="1895899"/>
                <a:ext cx="145217" cy="133687"/>
                <a:chOff x="7959583" y="1966323"/>
                <a:chExt cx="145217" cy="133687"/>
              </a:xfrm>
            </p:grpSpPr>
            <p:cxnSp>
              <p:nvCxnSpPr>
                <p:cNvPr id="82" name="Straight Connector 81">
                  <a:extLst>
                    <a:ext uri="{FF2B5EF4-FFF2-40B4-BE49-F238E27FC236}">
                      <a16:creationId xmlns="" xmlns:a16="http://schemas.microsoft.com/office/drawing/2014/main" id="{8BE7B776-0F4F-9A47-9A01-1B6E890B3246}"/>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 xmlns:a16="http://schemas.microsoft.com/office/drawing/2014/main" id="{62F52BF3-2C7D-9841-9A6F-7CE7CA810BB2}"/>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85" name="Group 84">
              <a:extLst>
                <a:ext uri="{FF2B5EF4-FFF2-40B4-BE49-F238E27FC236}">
                  <a16:creationId xmlns="" xmlns:a16="http://schemas.microsoft.com/office/drawing/2014/main" id="{FF6A171E-6FD7-A448-96F7-E907738DD94F}"/>
                </a:ext>
              </a:extLst>
            </p:cNvPr>
            <p:cNvGrpSpPr/>
            <p:nvPr/>
          </p:nvGrpSpPr>
          <p:grpSpPr>
            <a:xfrm>
              <a:off x="4126352" y="4154004"/>
              <a:ext cx="145217" cy="657708"/>
              <a:chOff x="7726238" y="1371878"/>
              <a:chExt cx="145217" cy="657708"/>
            </a:xfrm>
          </p:grpSpPr>
          <p:cxnSp>
            <p:nvCxnSpPr>
              <p:cNvPr id="86" name="Straight Connector 85">
                <a:extLst>
                  <a:ext uri="{FF2B5EF4-FFF2-40B4-BE49-F238E27FC236}">
                    <a16:creationId xmlns="" xmlns:a16="http://schemas.microsoft.com/office/drawing/2014/main" id="{335A9328-E78C-3F4B-B1F3-33FA6F28D120}"/>
                  </a:ext>
                </a:extLst>
              </p:cNvPr>
              <p:cNvCxnSpPr>
                <a:cxnSpLocks/>
              </p:cNvCxnSpPr>
              <p:nvPr/>
            </p:nvCxnSpPr>
            <p:spPr>
              <a:xfrm>
                <a:off x="7765884" y="1371878"/>
                <a:ext cx="0" cy="619183"/>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87" name="Group 86">
                <a:extLst>
                  <a:ext uri="{FF2B5EF4-FFF2-40B4-BE49-F238E27FC236}">
                    <a16:creationId xmlns="" xmlns:a16="http://schemas.microsoft.com/office/drawing/2014/main" id="{87EE8E61-29DD-3D49-9B62-5EDE694C5FCA}"/>
                  </a:ext>
                </a:extLst>
              </p:cNvPr>
              <p:cNvGrpSpPr/>
              <p:nvPr/>
            </p:nvGrpSpPr>
            <p:grpSpPr>
              <a:xfrm>
                <a:off x="7726238" y="1895899"/>
                <a:ext cx="145217" cy="133687"/>
                <a:chOff x="7959583" y="1966323"/>
                <a:chExt cx="145217" cy="133687"/>
              </a:xfrm>
            </p:grpSpPr>
            <p:cxnSp>
              <p:nvCxnSpPr>
                <p:cNvPr id="88" name="Straight Connector 87">
                  <a:extLst>
                    <a:ext uri="{FF2B5EF4-FFF2-40B4-BE49-F238E27FC236}">
                      <a16:creationId xmlns="" xmlns:a16="http://schemas.microsoft.com/office/drawing/2014/main" id="{8BE7B776-0F4F-9A47-9A01-1B6E890B3246}"/>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 xmlns:a16="http://schemas.microsoft.com/office/drawing/2014/main" id="{62F52BF3-2C7D-9841-9A6F-7CE7CA810BB2}"/>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90" name="Group 89">
              <a:extLst>
                <a:ext uri="{FF2B5EF4-FFF2-40B4-BE49-F238E27FC236}">
                  <a16:creationId xmlns="" xmlns:a16="http://schemas.microsoft.com/office/drawing/2014/main" id="{FF6A171E-6FD7-A448-96F7-E907738DD94F}"/>
                </a:ext>
              </a:extLst>
            </p:cNvPr>
            <p:cNvGrpSpPr/>
            <p:nvPr/>
          </p:nvGrpSpPr>
          <p:grpSpPr>
            <a:xfrm>
              <a:off x="5981783" y="4154004"/>
              <a:ext cx="145217" cy="657708"/>
              <a:chOff x="7726238" y="1371878"/>
              <a:chExt cx="145217" cy="657708"/>
            </a:xfrm>
          </p:grpSpPr>
          <p:cxnSp>
            <p:nvCxnSpPr>
              <p:cNvPr id="91" name="Straight Connector 90">
                <a:extLst>
                  <a:ext uri="{FF2B5EF4-FFF2-40B4-BE49-F238E27FC236}">
                    <a16:creationId xmlns="" xmlns:a16="http://schemas.microsoft.com/office/drawing/2014/main" id="{335A9328-E78C-3F4B-B1F3-33FA6F28D120}"/>
                  </a:ext>
                </a:extLst>
              </p:cNvPr>
              <p:cNvCxnSpPr>
                <a:cxnSpLocks/>
              </p:cNvCxnSpPr>
              <p:nvPr/>
            </p:nvCxnSpPr>
            <p:spPr>
              <a:xfrm>
                <a:off x="7765884" y="1371878"/>
                <a:ext cx="0" cy="619183"/>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 xmlns:a16="http://schemas.microsoft.com/office/drawing/2014/main" id="{87EE8E61-29DD-3D49-9B62-5EDE694C5FCA}"/>
                  </a:ext>
                </a:extLst>
              </p:cNvPr>
              <p:cNvGrpSpPr/>
              <p:nvPr/>
            </p:nvGrpSpPr>
            <p:grpSpPr>
              <a:xfrm>
                <a:off x="7726238" y="1895899"/>
                <a:ext cx="145217" cy="133687"/>
                <a:chOff x="7959583" y="1966323"/>
                <a:chExt cx="145217" cy="133687"/>
              </a:xfrm>
            </p:grpSpPr>
            <p:cxnSp>
              <p:nvCxnSpPr>
                <p:cNvPr id="93" name="Straight Connector 92">
                  <a:extLst>
                    <a:ext uri="{FF2B5EF4-FFF2-40B4-BE49-F238E27FC236}">
                      <a16:creationId xmlns="" xmlns:a16="http://schemas.microsoft.com/office/drawing/2014/main" id="{8BE7B776-0F4F-9A47-9A01-1B6E890B3246}"/>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 xmlns:a16="http://schemas.microsoft.com/office/drawing/2014/main" id="{62F52BF3-2C7D-9841-9A6F-7CE7CA810BB2}"/>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95" name="Group 94">
              <a:extLst>
                <a:ext uri="{FF2B5EF4-FFF2-40B4-BE49-F238E27FC236}">
                  <a16:creationId xmlns="" xmlns:a16="http://schemas.microsoft.com/office/drawing/2014/main" id="{FF6A171E-6FD7-A448-96F7-E907738DD94F}"/>
                </a:ext>
              </a:extLst>
            </p:cNvPr>
            <p:cNvGrpSpPr/>
            <p:nvPr/>
          </p:nvGrpSpPr>
          <p:grpSpPr>
            <a:xfrm>
              <a:off x="7837215" y="4154004"/>
              <a:ext cx="145217" cy="657708"/>
              <a:chOff x="7726238" y="1371878"/>
              <a:chExt cx="145217" cy="657708"/>
            </a:xfrm>
          </p:grpSpPr>
          <p:cxnSp>
            <p:nvCxnSpPr>
              <p:cNvPr id="96" name="Straight Connector 95">
                <a:extLst>
                  <a:ext uri="{FF2B5EF4-FFF2-40B4-BE49-F238E27FC236}">
                    <a16:creationId xmlns="" xmlns:a16="http://schemas.microsoft.com/office/drawing/2014/main" id="{335A9328-E78C-3F4B-B1F3-33FA6F28D120}"/>
                  </a:ext>
                </a:extLst>
              </p:cNvPr>
              <p:cNvCxnSpPr>
                <a:cxnSpLocks/>
              </p:cNvCxnSpPr>
              <p:nvPr/>
            </p:nvCxnSpPr>
            <p:spPr>
              <a:xfrm>
                <a:off x="7765884" y="1371878"/>
                <a:ext cx="0" cy="619183"/>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97" name="Group 96">
                <a:extLst>
                  <a:ext uri="{FF2B5EF4-FFF2-40B4-BE49-F238E27FC236}">
                    <a16:creationId xmlns="" xmlns:a16="http://schemas.microsoft.com/office/drawing/2014/main" id="{87EE8E61-29DD-3D49-9B62-5EDE694C5FCA}"/>
                  </a:ext>
                </a:extLst>
              </p:cNvPr>
              <p:cNvGrpSpPr/>
              <p:nvPr/>
            </p:nvGrpSpPr>
            <p:grpSpPr>
              <a:xfrm>
                <a:off x="7726238" y="1895899"/>
                <a:ext cx="145217" cy="133687"/>
                <a:chOff x="7959583" y="1966323"/>
                <a:chExt cx="145217" cy="133687"/>
              </a:xfrm>
            </p:grpSpPr>
            <p:cxnSp>
              <p:nvCxnSpPr>
                <p:cNvPr id="98" name="Straight Connector 97">
                  <a:extLst>
                    <a:ext uri="{FF2B5EF4-FFF2-40B4-BE49-F238E27FC236}">
                      <a16:creationId xmlns="" xmlns:a16="http://schemas.microsoft.com/office/drawing/2014/main" id="{8BE7B776-0F4F-9A47-9A01-1B6E890B3246}"/>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 xmlns:a16="http://schemas.microsoft.com/office/drawing/2014/main" id="{62F52BF3-2C7D-9841-9A6F-7CE7CA810BB2}"/>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sp>
        <p:nvSpPr>
          <p:cNvPr id="104" name="Title 103"/>
          <p:cNvSpPr>
            <a:spLocks noGrp="1"/>
          </p:cNvSpPr>
          <p:nvPr>
            <p:ph type="title"/>
          </p:nvPr>
        </p:nvSpPr>
        <p:spPr/>
        <p:txBody>
          <a:bodyPr/>
          <a:lstStyle/>
          <a:p>
            <a:r>
              <a:rPr lang="en-US" b="1" dirty="0"/>
              <a:t>Risk Management Basics</a:t>
            </a:r>
            <a:endParaRPr lang="en-US" dirty="0"/>
          </a:p>
        </p:txBody>
      </p:sp>
      <p:grpSp>
        <p:nvGrpSpPr>
          <p:cNvPr id="114" name="Group 113">
            <a:extLst>
              <a:ext uri="{FF2B5EF4-FFF2-40B4-BE49-F238E27FC236}">
                <a16:creationId xmlns="" xmlns:a16="http://schemas.microsoft.com/office/drawing/2014/main" id="{C9ADDA02-2794-4D4E-B78D-D121C10FC1E2}"/>
              </a:ext>
            </a:extLst>
          </p:cNvPr>
          <p:cNvGrpSpPr/>
          <p:nvPr/>
        </p:nvGrpSpPr>
        <p:grpSpPr>
          <a:xfrm rot="5400000" flipH="1">
            <a:off x="5908666" y="3063006"/>
            <a:ext cx="145217" cy="1839318"/>
            <a:chOff x="7726238" y="190268"/>
            <a:chExt cx="145217" cy="1839318"/>
          </a:xfrm>
        </p:grpSpPr>
        <p:cxnSp>
          <p:nvCxnSpPr>
            <p:cNvPr id="115" name="Straight Connector 114">
              <a:extLst>
                <a:ext uri="{FF2B5EF4-FFF2-40B4-BE49-F238E27FC236}">
                  <a16:creationId xmlns="" xmlns:a16="http://schemas.microsoft.com/office/drawing/2014/main" id="{8A722676-500B-D24C-9B66-294E9F7F618E}"/>
                </a:ext>
              </a:extLst>
            </p:cNvPr>
            <p:cNvCxnSpPr>
              <a:cxnSpLocks/>
            </p:cNvCxnSpPr>
            <p:nvPr/>
          </p:nvCxnSpPr>
          <p:spPr>
            <a:xfrm rot="5400000">
              <a:off x="6863841" y="1092295"/>
              <a:ext cx="1804054"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16" name="Group 115">
              <a:extLst>
                <a:ext uri="{FF2B5EF4-FFF2-40B4-BE49-F238E27FC236}">
                  <a16:creationId xmlns="" xmlns:a16="http://schemas.microsoft.com/office/drawing/2014/main" id="{8CC98C9D-6207-C24A-8ABF-D494C9A41A2F}"/>
                </a:ext>
              </a:extLst>
            </p:cNvPr>
            <p:cNvGrpSpPr/>
            <p:nvPr/>
          </p:nvGrpSpPr>
          <p:grpSpPr>
            <a:xfrm>
              <a:off x="7726238" y="1895899"/>
              <a:ext cx="145217" cy="133687"/>
              <a:chOff x="7959583" y="1966323"/>
              <a:chExt cx="145217" cy="133687"/>
            </a:xfrm>
          </p:grpSpPr>
          <p:cxnSp>
            <p:nvCxnSpPr>
              <p:cNvPr id="117" name="Straight Connector 116">
                <a:extLst>
                  <a:ext uri="{FF2B5EF4-FFF2-40B4-BE49-F238E27FC236}">
                    <a16:creationId xmlns="" xmlns:a16="http://schemas.microsoft.com/office/drawing/2014/main" id="{5387E567-4145-EB46-8408-8B967920AF52}"/>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 xmlns:a16="http://schemas.microsoft.com/office/drawing/2014/main" id="{FEF047ED-BADD-CE45-B01B-C22E9C1DFF93}"/>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329011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a:extLst>
              <a:ext uri="{FF2B5EF4-FFF2-40B4-BE49-F238E27FC236}">
                <a16:creationId xmlns="" xmlns:a16="http://schemas.microsoft.com/office/drawing/2014/main" id="{01E37161-DAA2-4D4F-9391-3FF9D8456E4E}"/>
              </a:ext>
            </a:extLst>
          </p:cNvPr>
          <p:cNvGraphicFramePr/>
          <p:nvPr/>
        </p:nvGraphicFramePr>
        <p:xfrm>
          <a:off x="3451836" y="3517395"/>
          <a:ext cx="2972219" cy="1551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hart 38">
            <a:extLst>
              <a:ext uri="{FF2B5EF4-FFF2-40B4-BE49-F238E27FC236}">
                <a16:creationId xmlns="" xmlns:a16="http://schemas.microsoft.com/office/drawing/2014/main" id="{DCAEEBEB-1A87-4BD7-BC0B-D9297D1E9D5B}"/>
              </a:ext>
            </a:extLst>
          </p:cNvPr>
          <p:cNvGraphicFramePr/>
          <p:nvPr/>
        </p:nvGraphicFramePr>
        <p:xfrm>
          <a:off x="3451836" y="5195480"/>
          <a:ext cx="2972219" cy="1551241"/>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p:cNvSpPr>
            <a:spLocks noGrp="1"/>
          </p:cNvSpPr>
          <p:nvPr>
            <p:ph type="title" idx="4294967295"/>
          </p:nvPr>
        </p:nvSpPr>
        <p:spPr>
          <a:xfrm>
            <a:off x="251275" y="189459"/>
            <a:ext cx="8229601" cy="478654"/>
          </a:xfrm>
          <a:prstGeom prst="rect">
            <a:avLst/>
          </a:prstGeom>
        </p:spPr>
        <p:txBody>
          <a:bodyPr/>
          <a:lstStyle/>
          <a:p>
            <a:r>
              <a:rPr lang="en-US" sz="2400" b="1" dirty="0">
                <a:solidFill>
                  <a:schemeClr val="tx1"/>
                </a:solidFill>
              </a:rPr>
              <a:t>Construction – </a:t>
            </a:r>
            <a:r>
              <a:rPr lang="en-US" sz="2400" b="1" dirty="0"/>
              <a:t>YE – </a:t>
            </a:r>
            <a:r>
              <a:rPr lang="en-US" sz="2400" b="1" dirty="0">
                <a:solidFill>
                  <a:schemeClr val="tx1"/>
                </a:solidFill>
              </a:rPr>
              <a:t>2021</a:t>
            </a:r>
            <a:endParaRPr lang="en-CA" sz="2400" b="1" dirty="0">
              <a:solidFill>
                <a:schemeClr val="tx1"/>
              </a:solidFill>
            </a:endParaRPr>
          </a:p>
        </p:txBody>
      </p:sp>
      <p:graphicFrame>
        <p:nvGraphicFramePr>
          <p:cNvPr id="14" name="Table 13"/>
          <p:cNvGraphicFramePr>
            <a:graphicFrameLocks noGrp="1"/>
          </p:cNvGraphicFramePr>
          <p:nvPr>
            <p:extLst/>
          </p:nvPr>
        </p:nvGraphicFramePr>
        <p:xfrm>
          <a:off x="127352" y="2076411"/>
          <a:ext cx="6597913" cy="1029971"/>
        </p:xfrm>
        <a:graphic>
          <a:graphicData uri="http://schemas.openxmlformats.org/drawingml/2006/table">
            <a:tbl>
              <a:tblPr firstRow="1" bandRow="1">
                <a:tableStyleId>{5C22544A-7EE6-4342-B048-85BDC9FD1C3A}</a:tableStyleId>
              </a:tblPr>
              <a:tblGrid>
                <a:gridCol w="208416">
                  <a:extLst>
                    <a:ext uri="{9D8B030D-6E8A-4147-A177-3AD203B41FA5}">
                      <a16:colId xmlns="" xmlns:a16="http://schemas.microsoft.com/office/drawing/2014/main" val="20000"/>
                    </a:ext>
                  </a:extLst>
                </a:gridCol>
                <a:gridCol w="803436">
                  <a:extLst>
                    <a:ext uri="{9D8B030D-6E8A-4147-A177-3AD203B41FA5}">
                      <a16:colId xmlns="" xmlns:a16="http://schemas.microsoft.com/office/drawing/2014/main" val="2779952535"/>
                    </a:ext>
                  </a:extLst>
                </a:gridCol>
                <a:gridCol w="650099">
                  <a:extLst>
                    <a:ext uri="{9D8B030D-6E8A-4147-A177-3AD203B41FA5}">
                      <a16:colId xmlns="" xmlns:a16="http://schemas.microsoft.com/office/drawing/2014/main" val="20001"/>
                    </a:ext>
                  </a:extLst>
                </a:gridCol>
                <a:gridCol w="1068947">
                  <a:extLst>
                    <a:ext uri="{9D8B030D-6E8A-4147-A177-3AD203B41FA5}">
                      <a16:colId xmlns="" xmlns:a16="http://schemas.microsoft.com/office/drawing/2014/main" val="20002"/>
                    </a:ext>
                  </a:extLst>
                </a:gridCol>
                <a:gridCol w="682073">
                  <a:extLst>
                    <a:ext uri="{9D8B030D-6E8A-4147-A177-3AD203B41FA5}">
                      <a16:colId xmlns="" xmlns:a16="http://schemas.microsoft.com/office/drawing/2014/main" val="20003"/>
                    </a:ext>
                  </a:extLst>
                </a:gridCol>
                <a:gridCol w="808384">
                  <a:extLst>
                    <a:ext uri="{9D8B030D-6E8A-4147-A177-3AD203B41FA5}">
                      <a16:colId xmlns="" xmlns:a16="http://schemas.microsoft.com/office/drawing/2014/main" val="20004"/>
                    </a:ext>
                  </a:extLst>
                </a:gridCol>
                <a:gridCol w="671912">
                  <a:extLst>
                    <a:ext uri="{9D8B030D-6E8A-4147-A177-3AD203B41FA5}">
                      <a16:colId xmlns="" xmlns:a16="http://schemas.microsoft.com/office/drawing/2014/main" val="20005"/>
                    </a:ext>
                  </a:extLst>
                </a:gridCol>
                <a:gridCol w="1014326">
                  <a:extLst>
                    <a:ext uri="{9D8B030D-6E8A-4147-A177-3AD203B41FA5}">
                      <a16:colId xmlns="" xmlns:a16="http://schemas.microsoft.com/office/drawing/2014/main" val="20006"/>
                    </a:ext>
                  </a:extLst>
                </a:gridCol>
                <a:gridCol w="690320">
                  <a:extLst>
                    <a:ext uri="{9D8B030D-6E8A-4147-A177-3AD203B41FA5}">
                      <a16:colId xmlns="" xmlns:a16="http://schemas.microsoft.com/office/drawing/2014/main" val="20007"/>
                    </a:ext>
                  </a:extLst>
                </a:gridCol>
              </a:tblGrid>
              <a:tr h="670196">
                <a:tc rowSpan="2">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YTD</a:t>
                      </a:r>
                    </a:p>
                  </a:txBody>
                  <a:tcPr marL="5685" marR="5685" marT="5685" marB="0" vert="vert27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b" latinLnBrk="0" hangingPunct="1"/>
                      <a:r>
                        <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 op loc coverage</a:t>
                      </a:r>
                    </a:p>
                  </a:txBody>
                  <a:tcPr marL="5685" marR="5685" marT="568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Orders</a:t>
                      </a:r>
                    </a:p>
                  </a:txBody>
                  <a:tcPr marL="5685" marR="5685" marT="5685" marB="0" anchor="ctr">
                    <a:lnL w="28575" cap="flat" cmpd="sng" algn="ctr">
                      <a:solidFill>
                        <a:schemeClr val="bg1"/>
                      </a:solidFill>
                      <a:prstDash val="solid"/>
                      <a:round/>
                      <a:headEnd type="none" w="med" len="med"/>
                      <a:tailEnd type="none" w="med" len="med"/>
                    </a:lnL>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Orders w/ potential high-risk violation</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Warning </a:t>
                      </a:r>
                      <a:b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br>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letters</a:t>
                      </a: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Citation warnings</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Stop-work orders</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Temporary</a:t>
                      </a:r>
                      <a:r>
                        <a:rPr lang="en-US" sz="1000" b="1" kern="1200" baseline="0" dirty="0">
                          <a:solidFill>
                            <a:schemeClr val="lt1"/>
                          </a:solidFill>
                          <a:latin typeface="Verdana" panose="020B0604030504040204" pitchFamily="34" charset="0"/>
                          <a:ea typeface="Verdana" panose="020B0604030504040204" pitchFamily="34" charset="0"/>
                          <a:cs typeface="Verdana" panose="020B0604030504040204" pitchFamily="34" charset="0"/>
                        </a:rPr>
                        <a:t> cessation of work</a:t>
                      </a:r>
                      <a:endPar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Penalties imposed</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extLst>
                  <a:ext uri="{0D108BD9-81ED-4DB2-BD59-A6C34878D82A}">
                    <a16:rowId xmlns="" xmlns:a16="http://schemas.microsoft.com/office/drawing/2014/main" val="10000"/>
                  </a:ext>
                </a:extLst>
              </a:tr>
              <a:tr h="359775">
                <a:tc vMerge="1">
                  <a:txBody>
                    <a:bodyPr/>
                    <a:lstStyle/>
                    <a:p>
                      <a:pPr algn="ctr" fontAlgn="b"/>
                      <a:endParaRPr lang="en-US" sz="12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tc>
                  <a:txBody>
                    <a:bodyPr/>
                    <a:lstStyle/>
                    <a:p>
                      <a:pPr algn="ctr" fontAlgn="b"/>
                      <a:r>
                        <a:rPr lang="en-CA"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7.3%</a:t>
                      </a:r>
                    </a:p>
                  </a:txBody>
                  <a:tcPr marL="5685" marR="5685" marT="568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6399AE">
                        <a:alpha val="15000"/>
                      </a:srgbClr>
                    </a:solidFill>
                  </a:tcPr>
                </a:tc>
                <a:tc>
                  <a:txBody>
                    <a:bodyPr/>
                    <a:lstStyle/>
                    <a:p>
                      <a:pPr algn="ctr"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8,536</a:t>
                      </a:r>
                    </a:p>
                  </a:txBody>
                  <a:tcPr marL="5685" marR="5685" marT="5685" marB="0" anchor="ctr">
                    <a:lnL w="28575" cap="flat" cmpd="sng" algn="ctr">
                      <a:solidFill>
                        <a:schemeClr val="bg1"/>
                      </a:solidFill>
                      <a:prstDash val="solid"/>
                      <a:round/>
                      <a:headEnd type="none" w="med" len="med"/>
                      <a:tailEnd type="none" w="med" len="med"/>
                    </a:lnL>
                    <a:solidFill>
                      <a:srgbClr val="6399AE">
                        <a:alpha val="15000"/>
                      </a:srgbClr>
                    </a:solidFill>
                  </a:tcPr>
                </a:tc>
                <a:tc>
                  <a:txBody>
                    <a:bodyPr/>
                    <a:lstStyle/>
                    <a:p>
                      <a:pPr algn="ctr" fontAlgn="b"/>
                      <a:r>
                        <a:rPr lang="en-US" sz="10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1,200</a:t>
                      </a:r>
                      <a:endParaRPr lang="en-CA" sz="1000" b="0" i="0" u="none" strike="noStrike"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tc>
                  <a:txBody>
                    <a:bodyPr/>
                    <a:lstStyle/>
                    <a:p>
                      <a:pPr algn="ctr"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241</a:t>
                      </a:r>
                    </a:p>
                  </a:txBody>
                  <a:tcPr marL="5685" marR="5685" marT="5685" marB="0" anchor="ctr">
                    <a:solidFill>
                      <a:srgbClr val="6399AE">
                        <a:alpha val="15000"/>
                      </a:srgbClr>
                    </a:solidFill>
                  </a:tcPr>
                </a:tc>
                <a:tc>
                  <a:txBody>
                    <a:bodyPr/>
                    <a:lstStyle/>
                    <a:p>
                      <a:pPr algn="ctr"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70</a:t>
                      </a:r>
                      <a:endParaRPr lang="en-CA"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tc>
                  <a:txBody>
                    <a:bodyPr/>
                    <a:lstStyle/>
                    <a:p>
                      <a:pPr algn="ctr"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237</a:t>
                      </a:r>
                      <a:endParaRPr lang="en-CA"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tc>
                  <a:txBody>
                    <a:bodyPr/>
                    <a:lstStyle/>
                    <a:p>
                      <a:pPr algn="ctr"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422</a:t>
                      </a:r>
                      <a:endParaRPr lang="en-CA"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tc>
                  <a:txBody>
                    <a:bodyPr/>
                    <a:lstStyle/>
                    <a:p>
                      <a:pPr algn="ctr" fontAlgn="b"/>
                      <a:r>
                        <a:rPr lang="en-US"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160</a:t>
                      </a:r>
                      <a:endParaRPr lang="en-CA" sz="10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nvPr>
        </p:nvGraphicFramePr>
        <p:xfrm>
          <a:off x="331272" y="587450"/>
          <a:ext cx="5009944" cy="1158240"/>
        </p:xfrm>
        <a:graphic>
          <a:graphicData uri="http://schemas.openxmlformats.org/drawingml/2006/table">
            <a:tbl>
              <a:tblPr firstRow="1" bandRow="1">
                <a:tableStyleId>{5C22544A-7EE6-4342-B048-85BDC9FD1C3A}</a:tableStyleId>
              </a:tblPr>
              <a:tblGrid>
                <a:gridCol w="5009944">
                  <a:extLst>
                    <a:ext uri="{9D8B030D-6E8A-4147-A177-3AD203B41FA5}">
                      <a16:colId xmlns="" xmlns:a16="http://schemas.microsoft.com/office/drawing/2014/main" val="20000"/>
                    </a:ext>
                  </a:extLst>
                </a:gridCol>
              </a:tblGrid>
              <a:tr h="266935">
                <a:tc>
                  <a:txBody>
                    <a:bodyPr/>
                    <a:lstStyle/>
                    <a:p>
                      <a:pPr algn="l"/>
                      <a:r>
                        <a:rPr lang="en-US" sz="1600" dirty="0">
                          <a:latin typeface="Verdana" panose="020B0604030504040204" pitchFamily="34" charset="0"/>
                          <a:ea typeface="Verdana" panose="020B0604030504040204" pitchFamily="34" charset="0"/>
                          <a:cs typeface="Verdana" panose="020B0604030504040204" pitchFamily="34" charset="0"/>
                        </a:rPr>
                        <a:t>2021 High</a:t>
                      </a:r>
                      <a:r>
                        <a:rPr lang="en-US" sz="1600" baseline="0" dirty="0">
                          <a:latin typeface="Verdana" panose="020B0604030504040204" pitchFamily="34" charset="0"/>
                          <a:ea typeface="Verdana" panose="020B0604030504040204" pitchFamily="34" charset="0"/>
                          <a:cs typeface="Verdana" panose="020B0604030504040204" pitchFamily="34" charset="0"/>
                        </a:rPr>
                        <a:t> Risk Strategy</a:t>
                      </a:r>
                      <a:endParaRPr lang="en-CA" sz="1600" dirty="0">
                        <a:solidFill>
                          <a:schemeClr val="bg2"/>
                        </a:solidFill>
                        <a:latin typeface="Verdana" panose="020B0604030504040204" pitchFamily="34" charset="0"/>
                        <a:ea typeface="Verdana" panose="020B0604030504040204" pitchFamily="34" charset="0"/>
                        <a:cs typeface="Verdana" panose="020B0604030504040204" pitchFamily="34" charset="0"/>
                      </a:endParaRPr>
                    </a:p>
                  </a:txBody>
                  <a:tcPr anchor="ctr">
                    <a:solidFill>
                      <a:srgbClr val="6399AE"/>
                    </a:solidFill>
                  </a:tcPr>
                </a:tc>
                <a:extLst>
                  <a:ext uri="{0D108BD9-81ED-4DB2-BD59-A6C34878D82A}">
                    <a16:rowId xmlns="" xmlns:a16="http://schemas.microsoft.com/office/drawing/2014/main" val="10000"/>
                  </a:ext>
                </a:extLst>
              </a:tr>
              <a:tr h="685800">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anose="020B0604030504040204" pitchFamily="34" charset="0"/>
                          <a:ea typeface="Verdana" panose="020B0604030504040204" pitchFamily="34" charset="0"/>
                          <a:cs typeface="Verdana" panose="020B0604030504040204" pitchFamily="34" charset="0"/>
                        </a:rPr>
                        <a:t>Fall from elevation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anose="020B0604030504040204" pitchFamily="34" charset="0"/>
                          <a:ea typeface="Verdana" panose="020B0604030504040204" pitchFamily="34" charset="0"/>
                          <a:cs typeface="Verdana" panose="020B0604030504040204" pitchFamily="34" charset="0"/>
                        </a:rPr>
                        <a:t>Struck-by</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anose="020B0604030504040204" pitchFamily="34" charset="0"/>
                          <a:ea typeface="Verdana" panose="020B0604030504040204" pitchFamily="34" charset="0"/>
                          <a:cs typeface="Verdana" panose="020B0604030504040204" pitchFamily="34" charset="0"/>
                        </a:rPr>
                        <a:t>Contact with electricity (education &amp; consultation)</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latin typeface="Verdana" panose="020B0604030504040204" pitchFamily="34" charset="0"/>
                          <a:ea typeface="Verdana" panose="020B0604030504040204" pitchFamily="34" charset="0"/>
                          <a:cs typeface="Verdana" panose="020B0604030504040204" pitchFamily="34" charset="0"/>
                        </a:rPr>
                        <a:t>Musculoskeletal injury (MSI) </a:t>
                      </a:r>
                    </a:p>
                  </a:txBody>
                  <a:tcPr>
                    <a:solidFill>
                      <a:srgbClr val="6399AE">
                        <a:alpha val="15000"/>
                      </a:srgbClr>
                    </a:solidFill>
                  </a:tcPr>
                </a:tc>
                <a:extLst>
                  <a:ext uri="{0D108BD9-81ED-4DB2-BD59-A6C34878D82A}">
                    <a16:rowId xmlns="" xmlns:a16="http://schemas.microsoft.com/office/drawing/2014/main" val="10001"/>
                  </a:ext>
                </a:extLst>
              </a:tr>
            </a:tbl>
          </a:graphicData>
        </a:graphic>
      </p:graphicFrame>
      <p:graphicFrame>
        <p:nvGraphicFramePr>
          <p:cNvPr id="19" name="Chart 18">
            <a:extLst>
              <a:ext uri="{FF2B5EF4-FFF2-40B4-BE49-F238E27FC236}">
                <a16:creationId xmlns="" xmlns:a16="http://schemas.microsoft.com/office/drawing/2014/main" id="{5ABBBC26-65D0-4819-9686-25FFE0B2DD0C}"/>
              </a:ext>
            </a:extLst>
          </p:cNvPr>
          <p:cNvGraphicFramePr/>
          <p:nvPr/>
        </p:nvGraphicFramePr>
        <p:xfrm>
          <a:off x="127354" y="3517395"/>
          <a:ext cx="2972219" cy="15512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 xmlns:a16="http://schemas.microsoft.com/office/drawing/2014/main" id="{7AA1E268-4CDF-4721-A8C6-D98144967CE0}"/>
              </a:ext>
            </a:extLst>
          </p:cNvPr>
          <p:cNvGraphicFramePr/>
          <p:nvPr/>
        </p:nvGraphicFramePr>
        <p:xfrm>
          <a:off x="6776317" y="3513517"/>
          <a:ext cx="2175584" cy="1555119"/>
        </p:xfrm>
        <a:graphic>
          <a:graphicData uri="http://schemas.openxmlformats.org/drawingml/2006/chart">
            <c:chart xmlns:c="http://schemas.openxmlformats.org/drawingml/2006/chart" xmlns:r="http://schemas.openxmlformats.org/officeDocument/2006/relationships" r:id="rId6"/>
          </a:graphicData>
        </a:graphic>
      </p:graphicFrame>
      <p:sp>
        <p:nvSpPr>
          <p:cNvPr id="17" name="Slide Number Placeholder 4">
            <a:extLst>
              <a:ext uri="{FF2B5EF4-FFF2-40B4-BE49-F238E27FC236}">
                <a16:creationId xmlns="" xmlns:a16="http://schemas.microsoft.com/office/drawing/2014/main" id="{EC896204-2FF5-4707-82AE-83DD3AB63664}"/>
              </a:ext>
            </a:extLst>
          </p:cNvPr>
          <p:cNvSpPr txBox="1">
            <a:spLocks/>
          </p:cNvSpPr>
          <p:nvPr/>
        </p:nvSpPr>
        <p:spPr>
          <a:xfrm>
            <a:off x="8663617" y="6516617"/>
            <a:ext cx="465534"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55D34-E11B-BE40-8E40-1CF69A63AE91}" type="slidenum">
              <a:rPr lang="en-US" smtClean="0"/>
              <a:pPr/>
              <a:t>40</a:t>
            </a:fld>
            <a:endParaRPr lang="en-US" dirty="0"/>
          </a:p>
        </p:txBody>
      </p:sp>
      <p:grpSp>
        <p:nvGrpSpPr>
          <p:cNvPr id="33" name="Group 32">
            <a:extLst>
              <a:ext uri="{FF2B5EF4-FFF2-40B4-BE49-F238E27FC236}">
                <a16:creationId xmlns="" xmlns:a16="http://schemas.microsoft.com/office/drawing/2014/main" id="{57FE213C-6189-4E7E-BBEC-D7DFDB99CD63}"/>
              </a:ext>
            </a:extLst>
          </p:cNvPr>
          <p:cNvGrpSpPr/>
          <p:nvPr/>
        </p:nvGrpSpPr>
        <p:grpSpPr>
          <a:xfrm>
            <a:off x="143838" y="1707078"/>
            <a:ext cx="8808063" cy="369332"/>
            <a:chOff x="143838" y="5305339"/>
            <a:chExt cx="8808063" cy="369332"/>
          </a:xfrm>
        </p:grpSpPr>
        <p:cxnSp>
          <p:nvCxnSpPr>
            <p:cNvPr id="4" name="Straight Connector 3">
              <a:extLst>
                <a:ext uri="{FF2B5EF4-FFF2-40B4-BE49-F238E27FC236}">
                  <a16:creationId xmlns="" xmlns:a16="http://schemas.microsoft.com/office/drawing/2014/main" id="{FFF81663-6402-4D2E-AFB0-BFD261D72239}"/>
                </a:ext>
              </a:extLst>
            </p:cNvPr>
            <p:cNvCxnSpPr>
              <a:cxnSpLocks/>
            </p:cNvCxnSpPr>
            <p:nvPr/>
          </p:nvCxnSpPr>
          <p:spPr>
            <a:xfrm>
              <a:off x="143838" y="5508121"/>
              <a:ext cx="88080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 xmlns:a16="http://schemas.microsoft.com/office/drawing/2014/main" id="{9E633DBD-064E-45E2-941A-C5ED2AB5B00E}"/>
                </a:ext>
              </a:extLst>
            </p:cNvPr>
            <p:cNvSpPr txBox="1"/>
            <p:nvPr/>
          </p:nvSpPr>
          <p:spPr>
            <a:xfrm>
              <a:off x="3259713" y="5305339"/>
              <a:ext cx="2624574" cy="369332"/>
            </a:xfrm>
            <a:prstGeom prst="rect">
              <a:avLst/>
            </a:prstGeom>
            <a:noFill/>
          </p:spPr>
          <p:txBody>
            <a:bodyPr wrap="square" rtlCol="0">
              <a:spAutoFit/>
            </a:bodyPr>
            <a:lstStyle/>
            <a:p>
              <a:pPr algn="ctr"/>
              <a:r>
                <a:rPr lang="en-US" b="1" dirty="0">
                  <a:highlight>
                    <a:srgbClr val="FFFFFF"/>
                  </a:highlight>
                  <a:latin typeface="Verdana" panose="020B0604030504040204" pitchFamily="34" charset="0"/>
                  <a:ea typeface="Verdana" panose="020B0604030504040204" pitchFamily="34" charset="0"/>
                </a:rPr>
                <a:t>Output measures</a:t>
              </a:r>
            </a:p>
          </p:txBody>
        </p:sp>
      </p:grpSp>
      <p:grpSp>
        <p:nvGrpSpPr>
          <p:cNvPr id="10" name="Group 9">
            <a:extLst>
              <a:ext uri="{FF2B5EF4-FFF2-40B4-BE49-F238E27FC236}">
                <a16:creationId xmlns="" xmlns:a16="http://schemas.microsoft.com/office/drawing/2014/main" id="{66DC355F-8812-4986-9C3E-43185A8DF9D8}"/>
              </a:ext>
            </a:extLst>
          </p:cNvPr>
          <p:cNvGrpSpPr/>
          <p:nvPr/>
        </p:nvGrpSpPr>
        <p:grpSpPr>
          <a:xfrm>
            <a:off x="143838" y="3138523"/>
            <a:ext cx="8808063" cy="369332"/>
            <a:chOff x="143838" y="3138523"/>
            <a:chExt cx="8808063" cy="369332"/>
          </a:xfrm>
        </p:grpSpPr>
        <p:cxnSp>
          <p:nvCxnSpPr>
            <p:cNvPr id="24" name="Straight Connector 23">
              <a:extLst>
                <a:ext uri="{FF2B5EF4-FFF2-40B4-BE49-F238E27FC236}">
                  <a16:creationId xmlns="" xmlns:a16="http://schemas.microsoft.com/office/drawing/2014/main" id="{3E1C852E-AE52-4851-A73C-CB861EC8EF1C}"/>
                </a:ext>
              </a:extLst>
            </p:cNvPr>
            <p:cNvCxnSpPr>
              <a:cxnSpLocks/>
            </p:cNvCxnSpPr>
            <p:nvPr/>
          </p:nvCxnSpPr>
          <p:spPr>
            <a:xfrm>
              <a:off x="143838" y="3331449"/>
              <a:ext cx="88080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 xmlns:a16="http://schemas.microsoft.com/office/drawing/2014/main" id="{8DAEDF33-6854-44BB-A8F0-2C6168B4D4C8}"/>
                </a:ext>
              </a:extLst>
            </p:cNvPr>
            <p:cNvSpPr txBox="1"/>
            <p:nvPr/>
          </p:nvSpPr>
          <p:spPr>
            <a:xfrm>
              <a:off x="2498337" y="3138523"/>
              <a:ext cx="4147327" cy="369332"/>
            </a:xfrm>
            <a:prstGeom prst="rect">
              <a:avLst/>
            </a:prstGeom>
            <a:noFill/>
          </p:spPr>
          <p:txBody>
            <a:bodyPr wrap="square" rtlCol="0" anchor="ctr">
              <a:spAutoFit/>
            </a:bodyPr>
            <a:lstStyle/>
            <a:p>
              <a:pPr algn="ctr"/>
              <a:r>
                <a:rPr lang="en-US" b="1" dirty="0">
                  <a:highlight>
                    <a:srgbClr val="FFFFFF"/>
                  </a:highlight>
                  <a:latin typeface="Verdana" panose="020B0604030504040204" pitchFamily="34" charset="0"/>
                  <a:ea typeface="Verdana" panose="020B0604030504040204" pitchFamily="34" charset="0"/>
                </a:rPr>
                <a:t>Risk and Injury Impact</a:t>
              </a:r>
            </a:p>
          </p:txBody>
        </p:sp>
      </p:grpSp>
      <p:graphicFrame>
        <p:nvGraphicFramePr>
          <p:cNvPr id="36" name="Chart 35">
            <a:extLst>
              <a:ext uri="{FF2B5EF4-FFF2-40B4-BE49-F238E27FC236}">
                <a16:creationId xmlns="" xmlns:a16="http://schemas.microsoft.com/office/drawing/2014/main" id="{631FDDA5-2644-44D8-A3ED-A156A149EFA2}"/>
              </a:ext>
            </a:extLst>
          </p:cNvPr>
          <p:cNvGraphicFramePr/>
          <p:nvPr/>
        </p:nvGraphicFramePr>
        <p:xfrm>
          <a:off x="127354" y="5195480"/>
          <a:ext cx="2972219" cy="1551241"/>
        </p:xfrm>
        <a:graphic>
          <a:graphicData uri="http://schemas.openxmlformats.org/drawingml/2006/chart">
            <c:chart xmlns:c="http://schemas.openxmlformats.org/drawingml/2006/chart" xmlns:r="http://schemas.openxmlformats.org/officeDocument/2006/relationships" r:id="rId7"/>
          </a:graphicData>
        </a:graphic>
      </p:graphicFrame>
      <p:grpSp>
        <p:nvGrpSpPr>
          <p:cNvPr id="42" name="Group 41">
            <a:extLst>
              <a:ext uri="{FF2B5EF4-FFF2-40B4-BE49-F238E27FC236}">
                <a16:creationId xmlns="" xmlns:a16="http://schemas.microsoft.com/office/drawing/2014/main" id="{A23C980F-949A-4D51-A147-B44F85561118}"/>
              </a:ext>
            </a:extLst>
          </p:cNvPr>
          <p:cNvGrpSpPr/>
          <p:nvPr/>
        </p:nvGrpSpPr>
        <p:grpSpPr>
          <a:xfrm>
            <a:off x="1823930" y="4029004"/>
            <a:ext cx="598510" cy="392280"/>
            <a:chOff x="1823930" y="2578813"/>
            <a:chExt cx="598510" cy="392280"/>
          </a:xfrm>
        </p:grpSpPr>
        <p:sp>
          <p:nvSpPr>
            <p:cNvPr id="40" name="Arrow: Down 39">
              <a:extLst>
                <a:ext uri="{FF2B5EF4-FFF2-40B4-BE49-F238E27FC236}">
                  <a16:creationId xmlns="" xmlns:a16="http://schemas.microsoft.com/office/drawing/2014/main" id="{D139916D-B1F4-4C60-802D-C370FCC153E7}"/>
                </a:ext>
              </a:extLst>
            </p:cNvPr>
            <p:cNvSpPr/>
            <p:nvPr/>
          </p:nvSpPr>
          <p:spPr>
            <a:xfrm>
              <a:off x="1834860" y="2578813"/>
              <a:ext cx="498626" cy="392280"/>
            </a:xfrm>
            <a:prstGeom prst="downArrow">
              <a:avLst/>
            </a:prstGeom>
            <a:solidFill>
              <a:schemeClr val="bg2"/>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Verdana" panose="020B0604030504040204" pitchFamily="34" charset="0"/>
                <a:ea typeface="Verdana" panose="020B0604030504040204" pitchFamily="34" charset="0"/>
              </a:endParaRPr>
            </a:p>
          </p:txBody>
        </p:sp>
        <p:sp>
          <p:nvSpPr>
            <p:cNvPr id="41" name="TextBox 40">
              <a:extLst>
                <a:ext uri="{FF2B5EF4-FFF2-40B4-BE49-F238E27FC236}">
                  <a16:creationId xmlns="" xmlns:a16="http://schemas.microsoft.com/office/drawing/2014/main" id="{24CB64A4-AE46-42C0-A71F-17BE60D65700}"/>
                </a:ext>
              </a:extLst>
            </p:cNvPr>
            <p:cNvSpPr txBox="1"/>
            <p:nvPr/>
          </p:nvSpPr>
          <p:spPr>
            <a:xfrm>
              <a:off x="1823930" y="2708120"/>
              <a:ext cx="598510" cy="230832"/>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-8.3%</a:t>
              </a:r>
            </a:p>
          </p:txBody>
        </p:sp>
      </p:grpSp>
      <p:grpSp>
        <p:nvGrpSpPr>
          <p:cNvPr id="43" name="Group 42">
            <a:extLst>
              <a:ext uri="{FF2B5EF4-FFF2-40B4-BE49-F238E27FC236}">
                <a16:creationId xmlns="" xmlns:a16="http://schemas.microsoft.com/office/drawing/2014/main" id="{A4E3EB88-BA74-4183-BFE1-76B0C8C535F9}"/>
              </a:ext>
            </a:extLst>
          </p:cNvPr>
          <p:cNvGrpSpPr/>
          <p:nvPr/>
        </p:nvGrpSpPr>
        <p:grpSpPr>
          <a:xfrm>
            <a:off x="5106393" y="4005521"/>
            <a:ext cx="729176" cy="392280"/>
            <a:chOff x="1783423" y="2578813"/>
            <a:chExt cx="729176" cy="392280"/>
          </a:xfrm>
        </p:grpSpPr>
        <p:sp>
          <p:nvSpPr>
            <p:cNvPr id="44" name="Arrow: Down 43">
              <a:extLst>
                <a:ext uri="{FF2B5EF4-FFF2-40B4-BE49-F238E27FC236}">
                  <a16:creationId xmlns="" xmlns:a16="http://schemas.microsoft.com/office/drawing/2014/main" id="{120E9F2D-CD35-4538-B342-66F815A05A57}"/>
                </a:ext>
              </a:extLst>
            </p:cNvPr>
            <p:cNvSpPr/>
            <p:nvPr/>
          </p:nvSpPr>
          <p:spPr>
            <a:xfrm>
              <a:off x="1834860" y="2578813"/>
              <a:ext cx="498626" cy="392280"/>
            </a:xfrm>
            <a:prstGeom prst="downArrow">
              <a:avLst/>
            </a:prstGeom>
            <a:solidFill>
              <a:schemeClr val="bg2"/>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Verdana" panose="020B0604030504040204" pitchFamily="34" charset="0"/>
                <a:ea typeface="Verdana" panose="020B0604030504040204" pitchFamily="34" charset="0"/>
              </a:endParaRPr>
            </a:p>
          </p:txBody>
        </p:sp>
        <p:sp>
          <p:nvSpPr>
            <p:cNvPr id="45" name="TextBox 44">
              <a:extLst>
                <a:ext uri="{FF2B5EF4-FFF2-40B4-BE49-F238E27FC236}">
                  <a16:creationId xmlns="" xmlns:a16="http://schemas.microsoft.com/office/drawing/2014/main" id="{9DA02A9F-BA64-4498-8B58-45181AD270FE}"/>
                </a:ext>
              </a:extLst>
            </p:cNvPr>
            <p:cNvSpPr txBox="1"/>
            <p:nvPr/>
          </p:nvSpPr>
          <p:spPr>
            <a:xfrm>
              <a:off x="1783423" y="2708120"/>
              <a:ext cx="729176" cy="230832"/>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-12.0%</a:t>
              </a:r>
            </a:p>
          </p:txBody>
        </p:sp>
      </p:grpSp>
      <p:grpSp>
        <p:nvGrpSpPr>
          <p:cNvPr id="46" name="Group 45">
            <a:extLst>
              <a:ext uri="{FF2B5EF4-FFF2-40B4-BE49-F238E27FC236}">
                <a16:creationId xmlns="" xmlns:a16="http://schemas.microsoft.com/office/drawing/2014/main" id="{1366362C-4612-4C1B-AF8B-4B96743DC6CB}"/>
              </a:ext>
            </a:extLst>
          </p:cNvPr>
          <p:cNvGrpSpPr/>
          <p:nvPr/>
        </p:nvGrpSpPr>
        <p:grpSpPr>
          <a:xfrm>
            <a:off x="1823930" y="5707231"/>
            <a:ext cx="598510" cy="392280"/>
            <a:chOff x="1823930" y="2578813"/>
            <a:chExt cx="598510" cy="392280"/>
          </a:xfrm>
        </p:grpSpPr>
        <p:sp>
          <p:nvSpPr>
            <p:cNvPr id="47" name="Arrow: Down 46">
              <a:extLst>
                <a:ext uri="{FF2B5EF4-FFF2-40B4-BE49-F238E27FC236}">
                  <a16:creationId xmlns="" xmlns:a16="http://schemas.microsoft.com/office/drawing/2014/main" id="{7D46012A-6EDB-4625-8D14-50FEEB7B5D95}"/>
                </a:ext>
              </a:extLst>
            </p:cNvPr>
            <p:cNvSpPr/>
            <p:nvPr/>
          </p:nvSpPr>
          <p:spPr>
            <a:xfrm>
              <a:off x="1834860" y="2578813"/>
              <a:ext cx="498626" cy="392280"/>
            </a:xfrm>
            <a:prstGeom prst="downArrow">
              <a:avLst/>
            </a:prstGeom>
            <a:solidFill>
              <a:schemeClr val="bg2"/>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Verdana" panose="020B0604030504040204" pitchFamily="34" charset="0"/>
                <a:ea typeface="Verdana" panose="020B0604030504040204" pitchFamily="34" charset="0"/>
              </a:endParaRPr>
            </a:p>
          </p:txBody>
        </p:sp>
        <p:sp>
          <p:nvSpPr>
            <p:cNvPr id="48" name="TextBox 47">
              <a:extLst>
                <a:ext uri="{FF2B5EF4-FFF2-40B4-BE49-F238E27FC236}">
                  <a16:creationId xmlns="" xmlns:a16="http://schemas.microsoft.com/office/drawing/2014/main" id="{E4F13C37-2B06-4BE6-B84A-056948547963}"/>
                </a:ext>
              </a:extLst>
            </p:cNvPr>
            <p:cNvSpPr txBox="1"/>
            <p:nvPr/>
          </p:nvSpPr>
          <p:spPr>
            <a:xfrm>
              <a:off x="1823930" y="2708120"/>
              <a:ext cx="598510" cy="230832"/>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-4.8%</a:t>
              </a:r>
            </a:p>
          </p:txBody>
        </p:sp>
      </p:grpSp>
      <p:grpSp>
        <p:nvGrpSpPr>
          <p:cNvPr id="49" name="Group 48">
            <a:extLst>
              <a:ext uri="{FF2B5EF4-FFF2-40B4-BE49-F238E27FC236}">
                <a16:creationId xmlns="" xmlns:a16="http://schemas.microsoft.com/office/drawing/2014/main" id="{C374003A-E575-498D-ADFE-70EF7A23CC10}"/>
              </a:ext>
            </a:extLst>
          </p:cNvPr>
          <p:cNvGrpSpPr/>
          <p:nvPr/>
        </p:nvGrpSpPr>
        <p:grpSpPr>
          <a:xfrm>
            <a:off x="5106393" y="5804397"/>
            <a:ext cx="677739" cy="392280"/>
            <a:chOff x="1788436" y="2578813"/>
            <a:chExt cx="677739" cy="392280"/>
          </a:xfrm>
        </p:grpSpPr>
        <p:sp>
          <p:nvSpPr>
            <p:cNvPr id="50" name="Arrow: Down 49">
              <a:extLst>
                <a:ext uri="{FF2B5EF4-FFF2-40B4-BE49-F238E27FC236}">
                  <a16:creationId xmlns="" xmlns:a16="http://schemas.microsoft.com/office/drawing/2014/main" id="{1A9E2AD9-E86D-4D55-8BEA-7E035029891F}"/>
                </a:ext>
              </a:extLst>
            </p:cNvPr>
            <p:cNvSpPr/>
            <p:nvPr/>
          </p:nvSpPr>
          <p:spPr>
            <a:xfrm>
              <a:off x="1834860" y="2578813"/>
              <a:ext cx="498626" cy="392280"/>
            </a:xfrm>
            <a:prstGeom prst="downArrow">
              <a:avLst/>
            </a:prstGeom>
            <a:solidFill>
              <a:schemeClr val="bg2"/>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latin typeface="Verdana" panose="020B0604030504040204" pitchFamily="34" charset="0"/>
                <a:ea typeface="Verdana" panose="020B0604030504040204" pitchFamily="34" charset="0"/>
              </a:endParaRPr>
            </a:p>
          </p:txBody>
        </p:sp>
        <p:sp>
          <p:nvSpPr>
            <p:cNvPr id="51" name="TextBox 50">
              <a:extLst>
                <a:ext uri="{FF2B5EF4-FFF2-40B4-BE49-F238E27FC236}">
                  <a16:creationId xmlns="" xmlns:a16="http://schemas.microsoft.com/office/drawing/2014/main" id="{5C777FBB-6FA8-43C2-9399-4AF233A2221A}"/>
                </a:ext>
              </a:extLst>
            </p:cNvPr>
            <p:cNvSpPr txBox="1"/>
            <p:nvPr/>
          </p:nvSpPr>
          <p:spPr>
            <a:xfrm>
              <a:off x="1788436" y="2708120"/>
              <a:ext cx="677739" cy="230832"/>
            </a:xfrm>
            <a:prstGeom prst="rect">
              <a:avLst/>
            </a:prstGeom>
            <a:noFill/>
          </p:spPr>
          <p:txBody>
            <a:bodyPr wrap="square" rtlCol="0">
              <a:spAutoFit/>
            </a:bodyPr>
            <a:lstStyle/>
            <a:p>
              <a:r>
                <a:rPr lang="en-US" sz="900" b="1" dirty="0">
                  <a:latin typeface="Verdana" panose="020B0604030504040204" pitchFamily="34" charset="0"/>
                  <a:ea typeface="Verdana" panose="020B0604030504040204" pitchFamily="34" charset="0"/>
                </a:rPr>
                <a:t>-15.5%</a:t>
              </a:r>
            </a:p>
          </p:txBody>
        </p:sp>
      </p:grpSp>
      <p:graphicFrame>
        <p:nvGraphicFramePr>
          <p:cNvPr id="31" name="Content Placeholder 4">
            <a:extLst>
              <a:ext uri="{FF2B5EF4-FFF2-40B4-BE49-F238E27FC236}">
                <a16:creationId xmlns="" xmlns:a16="http://schemas.microsoft.com/office/drawing/2014/main" id="{65D8E6EA-07A5-4A78-A4B5-E91A51CBC24B}"/>
              </a:ext>
            </a:extLst>
          </p:cNvPr>
          <p:cNvGraphicFramePr>
            <a:graphicFrameLocks/>
          </p:cNvGraphicFramePr>
          <p:nvPr/>
        </p:nvGraphicFramePr>
        <p:xfrm>
          <a:off x="5884287" y="19856"/>
          <a:ext cx="3014924" cy="1876920"/>
        </p:xfrm>
        <a:graphic>
          <a:graphicData uri="http://schemas.openxmlformats.org/drawingml/2006/chart">
            <c:chart xmlns:c="http://schemas.openxmlformats.org/drawingml/2006/chart" xmlns:r="http://schemas.openxmlformats.org/officeDocument/2006/relationships" r:id="rId8"/>
          </a:graphicData>
        </a:graphic>
      </p:graphicFrame>
      <p:pic>
        <p:nvPicPr>
          <p:cNvPr id="32" name="Picture 31">
            <a:extLst>
              <a:ext uri="{FF2B5EF4-FFF2-40B4-BE49-F238E27FC236}">
                <a16:creationId xmlns="" xmlns:a16="http://schemas.microsoft.com/office/drawing/2014/main" id="{20D6AA81-9A6F-4A54-9522-1D22A961F5A9}"/>
              </a:ext>
            </a:extLst>
          </p:cNvPr>
          <p:cNvPicPr>
            <a:picLocks noChangeAspect="1"/>
          </p:cNvPicPr>
          <p:nvPr/>
        </p:nvPicPr>
        <p:blipFill>
          <a:blip r:embed="rId9"/>
          <a:stretch>
            <a:fillRect/>
          </a:stretch>
        </p:blipFill>
        <p:spPr>
          <a:xfrm>
            <a:off x="6932686" y="2144779"/>
            <a:ext cx="2083960" cy="1015868"/>
          </a:xfrm>
          <a:prstGeom prst="rect">
            <a:avLst/>
          </a:prstGeom>
        </p:spPr>
      </p:pic>
      <p:sp>
        <p:nvSpPr>
          <p:cNvPr id="34" name="Rectangle 33">
            <a:extLst>
              <a:ext uri="{FF2B5EF4-FFF2-40B4-BE49-F238E27FC236}">
                <a16:creationId xmlns="" xmlns:a16="http://schemas.microsoft.com/office/drawing/2014/main" id="{AEA349B9-8D8A-4713-9CB7-A5518C02299A}"/>
              </a:ext>
            </a:extLst>
          </p:cNvPr>
          <p:cNvSpPr/>
          <p:nvPr/>
        </p:nvSpPr>
        <p:spPr>
          <a:xfrm>
            <a:off x="6861088" y="1913570"/>
            <a:ext cx="2155558"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0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Top regulations cited</a:t>
            </a:r>
            <a:endParaRPr kumimoji="0" lang="en-US" sz="1000" b="0" i="0" u="none" strike="noStrike" kern="1200" cap="none" spc="0" normalizeH="0" baseline="0" noProof="0" dirty="0">
              <a:ln>
                <a:noFill/>
              </a:ln>
              <a:effectLst/>
              <a:uLnTx/>
              <a:uFillTx/>
              <a:latin typeface="Verdana"/>
              <a:ea typeface="ＭＳ Ｐゴシック" pitchFamily="39" charset="-128"/>
              <a:cs typeface="Verdana"/>
            </a:endParaRPr>
          </a:p>
        </p:txBody>
      </p:sp>
    </p:spTree>
    <p:extLst>
      <p:ext uri="{BB962C8B-B14F-4D97-AF65-F5344CB8AC3E}">
        <p14:creationId xmlns:p14="http://schemas.microsoft.com/office/powerpoint/2010/main" val="1190965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1"/>
            <a:ext cx="8290584" cy="989964"/>
          </a:xfrm>
        </p:spPr>
        <p:txBody>
          <a:bodyPr/>
          <a:lstStyle/>
          <a:p>
            <a:r>
              <a:rPr lang="en-CA" dirty="0" smtClean="0"/>
              <a:t>KEY THEMES</a:t>
            </a:r>
            <a:endParaRPr lang="en-CA" dirty="0"/>
          </a:p>
        </p:txBody>
      </p:sp>
      <p:sp>
        <p:nvSpPr>
          <p:cNvPr id="3" name="Content Placeholder 2"/>
          <p:cNvSpPr>
            <a:spLocks noGrp="1"/>
          </p:cNvSpPr>
          <p:nvPr>
            <p:ph idx="1"/>
          </p:nvPr>
        </p:nvSpPr>
        <p:spPr>
          <a:xfrm>
            <a:off x="457200" y="1294763"/>
            <a:ext cx="8290582" cy="3966104"/>
          </a:xfrm>
        </p:spPr>
        <p:txBody>
          <a:bodyPr/>
          <a:lstStyle/>
          <a:p>
            <a:pPr marL="342900" indent="-342900">
              <a:buAutoNum type="arabicPeriod"/>
            </a:pPr>
            <a:r>
              <a:rPr lang="en-US" b="1" dirty="0" smtClean="0">
                <a:solidFill>
                  <a:schemeClr val="tx1"/>
                </a:solidFill>
              </a:rPr>
              <a:t>Planning</a:t>
            </a:r>
            <a:endParaRPr lang="en-US" b="1" dirty="0">
              <a:solidFill>
                <a:schemeClr val="tx1"/>
              </a:solidFill>
            </a:endParaRPr>
          </a:p>
          <a:p>
            <a:pPr marL="342900" indent="-342900">
              <a:buAutoNum type="arabicPeriod"/>
            </a:pPr>
            <a:endParaRPr lang="en-US" b="1" dirty="0" smtClean="0">
              <a:solidFill>
                <a:schemeClr val="tx1"/>
              </a:solidFill>
            </a:endParaRPr>
          </a:p>
          <a:p>
            <a:pPr marL="342900" indent="-342900">
              <a:buAutoNum type="arabicPeriod"/>
            </a:pPr>
            <a:r>
              <a:rPr lang="en-US" b="1" dirty="0">
                <a:solidFill>
                  <a:schemeClr val="tx1"/>
                </a:solidFill>
              </a:rPr>
              <a:t>H</a:t>
            </a:r>
            <a:r>
              <a:rPr lang="en-US" b="1" dirty="0" smtClean="0">
                <a:solidFill>
                  <a:schemeClr val="tx1"/>
                </a:solidFill>
              </a:rPr>
              <a:t>ierarchy of controls</a:t>
            </a:r>
          </a:p>
          <a:p>
            <a:pPr marL="0" indent="0">
              <a:buNone/>
            </a:pPr>
            <a:endParaRPr lang="en-US" b="1" u="sng" dirty="0" smtClean="0">
              <a:solidFill>
                <a:schemeClr val="tx1"/>
              </a:solidFill>
            </a:endParaRPr>
          </a:p>
          <a:p>
            <a:pPr marL="0" indent="0">
              <a:buNone/>
            </a:pPr>
            <a:endParaRPr lang="en-US" b="1" u="sng" dirty="0">
              <a:solidFill>
                <a:schemeClr val="tx1"/>
              </a:solidFill>
            </a:endParaRPr>
          </a:p>
          <a:p>
            <a:pPr marL="0" indent="0">
              <a:buNone/>
            </a:pPr>
            <a:endParaRPr lang="en-US" b="1" u="sng" dirty="0" smtClean="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endParaRPr lang="en-US" b="1" dirty="0" smtClean="0">
              <a:solidFill>
                <a:schemeClr val="tx1"/>
              </a:solidFill>
            </a:endParaRPr>
          </a:p>
          <a:p>
            <a:pPr marL="457200" lvl="1" indent="0">
              <a:buNone/>
            </a:pPr>
            <a:endParaRPr lang="en-US" sz="1600" dirty="0"/>
          </a:p>
          <a:p>
            <a:pPr lvl="1"/>
            <a:endParaRPr lang="en-US" sz="1600" dirty="0"/>
          </a:p>
        </p:txBody>
      </p:sp>
      <p:sp>
        <p:nvSpPr>
          <p:cNvPr id="5" name="Slide Number Placeholder 4"/>
          <p:cNvSpPr>
            <a:spLocks noGrp="1"/>
          </p:cNvSpPr>
          <p:nvPr>
            <p:ph type="sldNum" sz="quarter" idx="4"/>
          </p:nvPr>
        </p:nvSpPr>
        <p:spPr/>
        <p:txBody>
          <a:bodyPr/>
          <a:lstStyle/>
          <a:p>
            <a:fld id="{5D855D34-E11B-BE40-8E40-1CF69A63AE91}" type="slidenum">
              <a:rPr lang="en-US" smtClean="0"/>
              <a:pPr/>
              <a:t>41</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071" y="1294765"/>
            <a:ext cx="4573273" cy="4573273"/>
          </a:xfrm>
          <a:prstGeom prst="rect">
            <a:avLst/>
          </a:prstGeom>
        </p:spPr>
      </p:pic>
    </p:spTree>
    <p:custDataLst>
      <p:tags r:id="rId1"/>
    </p:custDataLst>
    <p:extLst>
      <p:ext uri="{BB962C8B-B14F-4D97-AF65-F5344CB8AC3E}">
        <p14:creationId xmlns:p14="http://schemas.microsoft.com/office/powerpoint/2010/main" val="1008189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9"/>
          <p:cNvSpPr>
            <a:spLocks noChangeArrowheads="1" noChangeShapeType="1" noTextEdit="1"/>
          </p:cNvSpPr>
          <p:nvPr/>
        </p:nvSpPr>
        <p:spPr bwMode="auto">
          <a:xfrm>
            <a:off x="1769230" y="314629"/>
            <a:ext cx="4915869" cy="1080342"/>
          </a:xfrm>
          <a:prstGeom prst="rect">
            <a:avLst/>
          </a:prstGeom>
        </p:spPr>
        <p:txBody>
          <a:bodyPr wrap="none" fromWordArt="1">
            <a:prstTxWarp prst="textPlain">
              <a:avLst>
                <a:gd name="adj" fmla="val 50859"/>
              </a:avLst>
            </a:prstTxWarp>
          </a:bodyPr>
          <a:lstStyle/>
          <a:p>
            <a:pPr algn="ctr"/>
            <a:r>
              <a:rPr lang="en-CA" sz="6600" b="1" kern="10" spc="300" dirty="0">
                <a:ln w="9525">
                  <a:noFill/>
                  <a:round/>
                  <a:headEnd/>
                  <a:tailEnd/>
                </a:ln>
                <a:solidFill>
                  <a:schemeClr val="accent1"/>
                </a:solidFill>
                <a:effectLst>
                  <a:outerShdw dist="45791" dir="2021404" algn="ctr" rotWithShape="0">
                    <a:srgbClr val="C0C0C0"/>
                  </a:outerShdw>
                </a:effectLst>
                <a:latin typeface="Monotype Corsiva" panose="03010101010201010101" pitchFamily="66" charset="0"/>
                <a:cs typeface="Times New Roman"/>
              </a:rPr>
              <a:t>Thank you !</a:t>
            </a:r>
          </a:p>
        </p:txBody>
      </p:sp>
      <p:sp>
        <p:nvSpPr>
          <p:cNvPr id="2" name="Rectangle 1"/>
          <p:cNvSpPr/>
          <p:nvPr/>
        </p:nvSpPr>
        <p:spPr>
          <a:xfrm>
            <a:off x="1233197" y="5282531"/>
            <a:ext cx="6880485" cy="1200329"/>
          </a:xfrm>
          <a:prstGeom prst="rect">
            <a:avLst/>
          </a:prstGeom>
        </p:spPr>
        <p:txBody>
          <a:bodyPr wrap="square">
            <a:spAutoFit/>
          </a:bodyPr>
          <a:lstStyle/>
          <a:p>
            <a:pPr algn="ctr">
              <a:defRPr/>
            </a:pPr>
            <a:endParaRPr lang="en-US" sz="2400" b="1" dirty="0">
              <a:latin typeface="Arial" panose="020B0604020202020204" pitchFamily="34" charset="0"/>
              <a:cs typeface="Arial" panose="020B0604020202020204" pitchFamily="34" charset="0"/>
            </a:endParaRPr>
          </a:p>
          <a:p>
            <a:pPr algn="ctr">
              <a:defRPr/>
            </a:pPr>
            <a:r>
              <a:rPr lang="en-US" sz="2400" b="1" dirty="0" smtClean="0">
                <a:latin typeface="Arial" panose="020B0604020202020204" pitchFamily="34" charset="0"/>
                <a:cs typeface="Arial" panose="020B0604020202020204" pitchFamily="34" charset="0"/>
              </a:rPr>
              <a:t>Steven.mah@worksafebc.com </a:t>
            </a:r>
            <a:endParaRPr lang="en-US" sz="2400" b="1" dirty="0">
              <a:latin typeface="Arial" panose="020B0604020202020204" pitchFamily="34" charset="0"/>
              <a:cs typeface="Arial" panose="020B0604020202020204" pitchFamily="34" charset="0"/>
            </a:endParaRPr>
          </a:p>
          <a:p>
            <a:pPr algn="ctr">
              <a:defRPr/>
            </a:pPr>
            <a:endParaRPr lang="en-US" sz="24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07" y="1501422"/>
            <a:ext cx="3331925" cy="41181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317" y="1521595"/>
            <a:ext cx="3931549" cy="3926335"/>
          </a:xfrm>
          <a:prstGeom prst="rect">
            <a:avLst/>
          </a:prstGeom>
        </p:spPr>
      </p:pic>
    </p:spTree>
    <p:extLst>
      <p:ext uri="{BB962C8B-B14F-4D97-AF65-F5344CB8AC3E}">
        <p14:creationId xmlns:p14="http://schemas.microsoft.com/office/powerpoint/2010/main" val="996098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idx="4294967295"/>
          </p:nvPr>
        </p:nvSpPr>
        <p:spPr>
          <a:xfrm>
            <a:off x="239315" y="102396"/>
            <a:ext cx="8665369" cy="660380"/>
          </a:xfrm>
          <a:prstGeom prst="rect">
            <a:avLst/>
          </a:prstGeom>
        </p:spPr>
        <p:txBody>
          <a:bodyPr/>
          <a:lstStyle/>
          <a:p>
            <a:r>
              <a:rPr lang="en-US" sz="2400" b="1" dirty="0">
                <a:ea typeface="ＭＳ Ｐゴシック"/>
              </a:rPr>
              <a:t>Risk Management Basics </a:t>
            </a:r>
            <a:r>
              <a:rPr lang="en-US" sz="1350" b="1" dirty="0">
                <a:ea typeface="ＭＳ Ｐゴシック"/>
              </a:rPr>
              <a:t>YTD-May 2022</a:t>
            </a:r>
            <a:endParaRPr lang="en-CA" sz="1800" b="1" dirty="0">
              <a:ea typeface="ＭＳ Ｐゴシック"/>
            </a:endParaRPr>
          </a:p>
        </p:txBody>
      </p:sp>
      <p:sp>
        <p:nvSpPr>
          <p:cNvPr id="17" name="Slide Number Placeholder 4">
            <a:extLst>
              <a:ext uri="{FF2B5EF4-FFF2-40B4-BE49-F238E27FC236}">
                <a16:creationId xmlns="" xmlns:a16="http://schemas.microsoft.com/office/drawing/2014/main" id="{EC896204-2FF5-4707-82AE-83DD3AB63664}"/>
              </a:ext>
            </a:extLst>
          </p:cNvPr>
          <p:cNvSpPr txBox="1">
            <a:spLocks/>
          </p:cNvSpPr>
          <p:nvPr/>
        </p:nvSpPr>
        <p:spPr>
          <a:xfrm>
            <a:off x="8797976" y="6521767"/>
            <a:ext cx="349151" cy="205383"/>
          </a:xfrm>
          <a:prstGeom prst="rect">
            <a:avLst/>
          </a:prstGeom>
        </p:spPr>
        <p:txBody>
          <a:bodyPr vert="horz" lIns="68580" tIns="34290" rIns="68580" bIns="34290" rtlCol="0" anchor="ctr"/>
          <a:lstStyle>
            <a:defPPr>
              <a:defRPr lang="en-US"/>
            </a:defPPr>
            <a:lvl1pPr marL="0" algn="ctr" defTabSz="457200" rtl="0" eaLnBrk="1" latinLnBrk="0" hangingPunct="1">
              <a:defRPr sz="900" kern="1200">
                <a:solidFill>
                  <a:schemeClr val="tx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defRPr/>
            </a:pPr>
            <a:fld id="{5D855D34-E11B-BE40-8E40-1CF69A63AE91}" type="slidenum">
              <a:rPr lang="en-US" sz="675">
                <a:solidFill>
                  <a:srgbClr val="000000"/>
                </a:solidFill>
              </a:rPr>
              <a:pPr defTabSz="342900">
                <a:defRPr/>
              </a:pPr>
              <a:t>5</a:t>
            </a:fld>
            <a:endParaRPr lang="en-US" sz="675" dirty="0">
              <a:solidFill>
                <a:srgbClr val="000000"/>
              </a:solidFill>
            </a:endParaRPr>
          </a:p>
        </p:txBody>
      </p:sp>
      <p:grpSp>
        <p:nvGrpSpPr>
          <p:cNvPr id="33" name="Group 32">
            <a:extLst>
              <a:ext uri="{FF2B5EF4-FFF2-40B4-BE49-F238E27FC236}">
                <a16:creationId xmlns="" xmlns:a16="http://schemas.microsoft.com/office/drawing/2014/main" id="{57FE213C-6189-4E7E-BBEC-D7DFDB99CD63}"/>
              </a:ext>
            </a:extLst>
          </p:cNvPr>
          <p:cNvGrpSpPr/>
          <p:nvPr/>
        </p:nvGrpSpPr>
        <p:grpSpPr>
          <a:xfrm>
            <a:off x="426686" y="2614018"/>
            <a:ext cx="8169499" cy="369332"/>
            <a:chOff x="143838" y="5305339"/>
            <a:chExt cx="8808063" cy="492441"/>
          </a:xfrm>
        </p:grpSpPr>
        <p:cxnSp>
          <p:nvCxnSpPr>
            <p:cNvPr id="4" name="Straight Connector 3">
              <a:extLst>
                <a:ext uri="{FF2B5EF4-FFF2-40B4-BE49-F238E27FC236}">
                  <a16:creationId xmlns="" xmlns:a16="http://schemas.microsoft.com/office/drawing/2014/main" id="{FFF81663-6402-4D2E-AFB0-BFD261D72239}"/>
                </a:ext>
              </a:extLst>
            </p:cNvPr>
            <p:cNvCxnSpPr>
              <a:cxnSpLocks/>
            </p:cNvCxnSpPr>
            <p:nvPr/>
          </p:nvCxnSpPr>
          <p:spPr>
            <a:xfrm>
              <a:off x="143838" y="5508121"/>
              <a:ext cx="880806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 xmlns:a16="http://schemas.microsoft.com/office/drawing/2014/main" id="{9E633DBD-064E-45E2-941A-C5ED2AB5B00E}"/>
                </a:ext>
              </a:extLst>
            </p:cNvPr>
            <p:cNvSpPr txBox="1"/>
            <p:nvPr/>
          </p:nvSpPr>
          <p:spPr>
            <a:xfrm>
              <a:off x="3259713" y="5305339"/>
              <a:ext cx="2624573" cy="492441"/>
            </a:xfrm>
            <a:prstGeom prst="rect">
              <a:avLst/>
            </a:prstGeom>
            <a:noFill/>
          </p:spPr>
          <p:txBody>
            <a:bodyPr wrap="square" lIns="91440" tIns="45720" rIns="91440" bIns="45720" rtlCol="0" anchor="t">
              <a:spAutoFit/>
            </a:bodyPr>
            <a:lstStyle/>
            <a:p>
              <a:pPr algn="ctr" defTabSz="342900">
                <a:defRPr/>
              </a:pPr>
              <a:r>
                <a:rPr lang="en-US" sz="1350" b="1" dirty="0">
                  <a:solidFill>
                    <a:srgbClr val="000000"/>
                  </a:solidFill>
                  <a:highlight>
                    <a:srgbClr val="FFFFFF"/>
                  </a:highlight>
                  <a:latin typeface="Verdana"/>
                  <a:ea typeface="Verdana"/>
                </a:rPr>
                <a:t> </a:t>
              </a:r>
              <a:r>
                <a:rPr lang="en-US" b="1" dirty="0">
                  <a:solidFill>
                    <a:srgbClr val="000000"/>
                  </a:solidFill>
                  <a:highlight>
                    <a:srgbClr val="FFFFFF"/>
                  </a:highlight>
                  <a:latin typeface="Verdana"/>
                  <a:ea typeface="Verdana"/>
                </a:rPr>
                <a:t>Output Measures</a:t>
              </a:r>
            </a:p>
          </p:txBody>
        </p:sp>
      </p:grpSp>
      <p:cxnSp>
        <p:nvCxnSpPr>
          <p:cNvPr id="24" name="Straight Connector 23">
            <a:extLst>
              <a:ext uri="{FF2B5EF4-FFF2-40B4-BE49-F238E27FC236}">
                <a16:creationId xmlns="" xmlns:a16="http://schemas.microsoft.com/office/drawing/2014/main" id="{3E1C852E-AE52-4851-A73C-CB861EC8EF1C}"/>
              </a:ext>
            </a:extLst>
          </p:cNvPr>
          <p:cNvCxnSpPr>
            <a:cxnSpLocks/>
          </p:cNvCxnSpPr>
          <p:nvPr/>
        </p:nvCxnSpPr>
        <p:spPr>
          <a:xfrm>
            <a:off x="397461" y="4819589"/>
            <a:ext cx="816949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 xmlns:a16="http://schemas.microsoft.com/office/drawing/2014/main" id="{8DAEDF33-6854-44BB-A8F0-2C6168B4D4C8}"/>
              </a:ext>
            </a:extLst>
          </p:cNvPr>
          <p:cNvSpPr txBox="1"/>
          <p:nvPr/>
        </p:nvSpPr>
        <p:spPr>
          <a:xfrm>
            <a:off x="239315" y="4471711"/>
            <a:ext cx="5149261" cy="369332"/>
          </a:xfrm>
          <a:prstGeom prst="rect">
            <a:avLst/>
          </a:prstGeom>
          <a:noFill/>
        </p:spPr>
        <p:txBody>
          <a:bodyPr wrap="square" lIns="91440" tIns="45720" rIns="91440" bIns="45720" rtlCol="0" anchor="ctr">
            <a:spAutoFit/>
          </a:bodyPr>
          <a:lstStyle/>
          <a:p>
            <a:pPr defTabSz="342900">
              <a:defRPr/>
            </a:pPr>
            <a:r>
              <a:rPr lang="en-US" b="1" dirty="0">
                <a:solidFill>
                  <a:srgbClr val="000000"/>
                </a:solidFill>
                <a:highlight>
                  <a:srgbClr val="FFFFFF"/>
                </a:highlight>
                <a:latin typeface="Verdana"/>
                <a:ea typeface="Verdana"/>
              </a:rPr>
              <a:t>JH&amp;SC - Findings</a:t>
            </a:r>
          </a:p>
        </p:txBody>
      </p:sp>
      <p:graphicFrame>
        <p:nvGraphicFramePr>
          <p:cNvPr id="58" name="Content Placeholder 4">
            <a:extLst>
              <a:ext uri="{FF2B5EF4-FFF2-40B4-BE49-F238E27FC236}">
                <a16:creationId xmlns="" xmlns:a16="http://schemas.microsoft.com/office/drawing/2014/main" id="{9F3039A6-4725-4A2C-B8CD-F47CC04A2F95}"/>
              </a:ext>
            </a:extLst>
          </p:cNvPr>
          <p:cNvGraphicFramePr>
            <a:graphicFrameLocks/>
          </p:cNvGraphicFramePr>
          <p:nvPr/>
        </p:nvGraphicFramePr>
        <p:xfrm>
          <a:off x="6214133" y="324796"/>
          <a:ext cx="2583843" cy="2146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Table 59">
            <a:extLst>
              <a:ext uri="{FF2B5EF4-FFF2-40B4-BE49-F238E27FC236}">
                <a16:creationId xmlns="" xmlns:a16="http://schemas.microsoft.com/office/drawing/2014/main" id="{2912C250-7852-4C58-AC47-056D945CC76B}"/>
              </a:ext>
            </a:extLst>
          </p:cNvPr>
          <p:cNvGraphicFramePr>
            <a:graphicFrameLocks noGrp="1"/>
          </p:cNvGraphicFramePr>
          <p:nvPr/>
        </p:nvGraphicFramePr>
        <p:xfrm>
          <a:off x="384562" y="576218"/>
          <a:ext cx="5738354" cy="1440180"/>
        </p:xfrm>
        <a:graphic>
          <a:graphicData uri="http://schemas.openxmlformats.org/drawingml/2006/table">
            <a:tbl>
              <a:tblPr firstRow="1" bandRow="1">
                <a:tableStyleId>{5C22544A-7EE6-4342-B048-85BDC9FD1C3A}</a:tableStyleId>
              </a:tblPr>
              <a:tblGrid>
                <a:gridCol w="5738354">
                  <a:extLst>
                    <a:ext uri="{9D8B030D-6E8A-4147-A177-3AD203B41FA5}">
                      <a16:colId xmlns="" xmlns:a16="http://schemas.microsoft.com/office/drawing/2014/main" val="20000"/>
                    </a:ext>
                  </a:extLst>
                </a:gridCol>
              </a:tblGrid>
              <a:tr h="251460">
                <a:tc>
                  <a:txBody>
                    <a:bodyPr/>
                    <a:lstStyle/>
                    <a:p>
                      <a:pPr algn="l"/>
                      <a:r>
                        <a:rPr lang="en-US" sz="1200" dirty="0">
                          <a:latin typeface="Verdana"/>
                          <a:ea typeface="Verdana"/>
                          <a:cs typeface="Verdana" panose="020B0604030504040204" pitchFamily="34" charset="0"/>
                        </a:rPr>
                        <a:t>2022</a:t>
                      </a:r>
                      <a:endParaRPr lang="en-CA" sz="1200" dirty="0">
                        <a:solidFill>
                          <a:schemeClr val="bg2"/>
                        </a:solidFill>
                        <a:latin typeface="Verdana"/>
                        <a:ea typeface="Verdana"/>
                        <a:cs typeface="Verdana" panose="020B0604030504040204" pitchFamily="34" charset="0"/>
                      </a:endParaRPr>
                    </a:p>
                  </a:txBody>
                  <a:tcPr marL="68580" marR="68580" marT="34290" marB="34290" anchor="ctr">
                    <a:solidFill>
                      <a:srgbClr val="6399AE"/>
                    </a:solidFill>
                  </a:tcPr>
                </a:tc>
                <a:extLst>
                  <a:ext uri="{0D108BD9-81ED-4DB2-BD59-A6C34878D82A}">
                    <a16:rowId xmlns="" xmlns:a16="http://schemas.microsoft.com/office/drawing/2014/main" val="10000"/>
                  </a:ext>
                </a:extLst>
              </a:tr>
              <a:tr h="891540">
                <a:tc>
                  <a:txBody>
                    <a:bodyPr/>
                    <a:lstStyle/>
                    <a:p>
                      <a:pPr marL="171450" indent="-171450">
                        <a:buFont typeface="Arial" panose="020B0604020202020204" pitchFamily="34" charset="0"/>
                        <a:buChar char="•"/>
                      </a:pPr>
                      <a:r>
                        <a:rPr lang="en-US" sz="1050" baseline="0" dirty="0">
                          <a:latin typeface="Verdana"/>
                          <a:ea typeface="Verdana"/>
                          <a:cs typeface="Verdana" panose="020B0604030504040204" pitchFamily="34" charset="0"/>
                        </a:rPr>
                        <a:t>Focus on hazard identification, controls, and control systems. </a:t>
                      </a:r>
                      <a:endParaRPr lang="en-US" sz="1050" baseline="0"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050" baseline="0" dirty="0">
                          <a:latin typeface="Verdana"/>
                          <a:ea typeface="Verdana"/>
                          <a:cs typeface="Verdana" panose="020B0604030504040204" pitchFamily="34" charset="0"/>
                        </a:rPr>
                        <a:t>Assisting employers &amp; workers to manage risk in a workplace focusing on four basic steps:</a:t>
                      </a:r>
                    </a:p>
                    <a:p>
                      <a:pPr marL="571500" lvl="1" indent="-228600">
                        <a:buFont typeface="+mj-lt"/>
                        <a:buAutoNum type="arabicPeriod"/>
                      </a:pPr>
                      <a:r>
                        <a:rPr lang="en-US" sz="1050" dirty="0">
                          <a:latin typeface="Verdana"/>
                          <a:ea typeface="Verdana"/>
                          <a:cs typeface="Verdana" panose="020B0604030504040204" pitchFamily="34" charset="0"/>
                        </a:rPr>
                        <a:t>Understand the nature and level of risk in workplace.</a:t>
                      </a:r>
                    </a:p>
                    <a:p>
                      <a:pPr marL="571500" lvl="1" indent="-228600">
                        <a:buFont typeface="+mj-lt"/>
                        <a:buAutoNum type="arabicPeriod"/>
                      </a:pPr>
                      <a:r>
                        <a:rPr lang="en-CA" sz="1050" dirty="0">
                          <a:latin typeface="Verdana"/>
                          <a:ea typeface="Verdana"/>
                          <a:cs typeface="Verdana" panose="020B0604030504040204" pitchFamily="34" charset="0"/>
                        </a:rPr>
                        <a:t>Implement appropriate measures.</a:t>
                      </a:r>
                    </a:p>
                    <a:p>
                      <a:pPr marL="571500" lvl="1" indent="-228600">
                        <a:buFont typeface="+mj-lt"/>
                        <a:buAutoNum type="arabicPeriod"/>
                      </a:pPr>
                      <a:r>
                        <a:rPr lang="en-US" sz="1050" dirty="0">
                          <a:latin typeface="Verdana"/>
                          <a:ea typeface="Verdana"/>
                          <a:cs typeface="Verdana" panose="020B0604030504040204" pitchFamily="34" charset="0"/>
                        </a:rPr>
                        <a:t>Communicate policies and protocols to all workers.</a:t>
                      </a:r>
                    </a:p>
                    <a:p>
                      <a:pPr marL="571500" lvl="1" indent="-228600">
                        <a:buFont typeface="+mj-lt"/>
                        <a:buAutoNum type="arabicPeriod"/>
                      </a:pPr>
                      <a:r>
                        <a:rPr lang="en-US" sz="1050" dirty="0">
                          <a:latin typeface="Verdana"/>
                          <a:ea typeface="Verdana"/>
                          <a:cs typeface="Verdana" panose="020B0604030504040204" pitchFamily="34" charset="0"/>
                        </a:rPr>
                        <a:t>Monitor measures regularly and update them as required.</a:t>
                      </a:r>
                      <a:endParaRPr lang="en-CA" sz="1050" dirty="0">
                        <a:latin typeface="Verdana"/>
                        <a:ea typeface="Verdana"/>
                        <a:cs typeface="Verdana" panose="020B0604030504040204" pitchFamily="34" charset="0"/>
                      </a:endParaRPr>
                    </a:p>
                  </a:txBody>
                  <a:tcPr marL="68580" marR="68580" marT="34290" marB="34290">
                    <a:solidFill>
                      <a:srgbClr val="E8F0F3"/>
                    </a:solidFill>
                  </a:tcPr>
                </a:tc>
                <a:extLst>
                  <a:ext uri="{0D108BD9-81ED-4DB2-BD59-A6C34878D82A}">
                    <a16:rowId xmlns="" xmlns:a16="http://schemas.microsoft.com/office/drawing/2014/main" val="10001"/>
                  </a:ext>
                </a:extLst>
              </a:tr>
            </a:tbl>
          </a:graphicData>
        </a:graphic>
      </p:graphicFrame>
      <p:sp>
        <p:nvSpPr>
          <p:cNvPr id="61" name="Rectangle 60">
            <a:extLst>
              <a:ext uri="{FF2B5EF4-FFF2-40B4-BE49-F238E27FC236}">
                <a16:creationId xmlns="" xmlns:a16="http://schemas.microsoft.com/office/drawing/2014/main" id="{E1141C17-ED21-465D-B2CE-413A1B355B5F}"/>
              </a:ext>
            </a:extLst>
          </p:cNvPr>
          <p:cNvSpPr/>
          <p:nvPr/>
        </p:nvSpPr>
        <p:spPr>
          <a:xfrm>
            <a:off x="6273703" y="2871756"/>
            <a:ext cx="1616669" cy="230832"/>
          </a:xfrm>
          <a:prstGeom prst="rect">
            <a:avLst/>
          </a:prstGeom>
        </p:spPr>
        <p:txBody>
          <a:bodyPr wrap="square">
            <a:spAutoFit/>
          </a:bodyPr>
          <a:lstStyle/>
          <a:p>
            <a:pPr defTabSz="342900">
              <a:spcAft>
                <a:spcPts val="450"/>
              </a:spcAft>
              <a:defRPr/>
            </a:pPr>
            <a:r>
              <a:rPr lang="en-US" altLang="en-US" sz="900" b="1" dirty="0">
                <a:solidFill>
                  <a:srgbClr val="000000"/>
                </a:solidFill>
                <a:latin typeface="Verdana" panose="020B0604030504040204" pitchFamily="34" charset="0"/>
                <a:ea typeface="Verdana" panose="020B0604030504040204" pitchFamily="34" charset="0"/>
                <a:cs typeface="Verdana" panose="020B0604030504040204" pitchFamily="34" charset="0"/>
              </a:rPr>
              <a:t>Top regulations cited</a:t>
            </a:r>
            <a:endParaRPr lang="en-US" sz="900" dirty="0">
              <a:solidFill>
                <a:srgbClr val="000000"/>
              </a:solidFill>
              <a:latin typeface="Verdana"/>
              <a:ea typeface="ＭＳ Ｐゴシック" pitchFamily="39" charset="-128"/>
              <a:cs typeface="Verdana"/>
            </a:endParaRPr>
          </a:p>
        </p:txBody>
      </p:sp>
      <p:sp>
        <p:nvSpPr>
          <p:cNvPr id="15" name="TextBox 14">
            <a:extLst>
              <a:ext uri="{FF2B5EF4-FFF2-40B4-BE49-F238E27FC236}">
                <a16:creationId xmlns="" xmlns:a16="http://schemas.microsoft.com/office/drawing/2014/main" id="{4A42877E-D8C1-41DF-816A-34CA8EB2C1CC}"/>
              </a:ext>
            </a:extLst>
          </p:cNvPr>
          <p:cNvSpPr txBox="1"/>
          <p:nvPr/>
        </p:nvSpPr>
        <p:spPr>
          <a:xfrm>
            <a:off x="384562" y="4982366"/>
            <a:ext cx="8159473" cy="954107"/>
          </a:xfrm>
          <a:prstGeom prst="rect">
            <a:avLst/>
          </a:prstGeom>
          <a:noFill/>
        </p:spPr>
        <p:txBody>
          <a:bodyPr wrap="square" lIns="91440" tIns="45720" rIns="91440" bIns="45720" rtlCol="0" anchor="t">
            <a:spAutoFit/>
          </a:bodyPr>
          <a:lstStyle/>
          <a:p>
            <a:pPr marL="171450" indent="-171450" defTabSz="342900">
              <a:buFontTx/>
              <a:buChar char="-"/>
              <a:defRPr/>
            </a:pPr>
            <a:r>
              <a:rPr lang="en-US" sz="1400" dirty="0">
                <a:solidFill>
                  <a:srgbClr val="000000"/>
                </a:solidFill>
                <a:latin typeface="Verdana"/>
                <a:ea typeface="Verdana"/>
              </a:rPr>
              <a:t>From the </a:t>
            </a:r>
            <a:r>
              <a:rPr lang="en-US" sz="1400" b="1" dirty="0">
                <a:solidFill>
                  <a:srgbClr val="000000"/>
                </a:solidFill>
                <a:latin typeface="Verdana"/>
                <a:ea typeface="Verdana"/>
              </a:rPr>
              <a:t>2,573</a:t>
            </a:r>
            <a:r>
              <a:rPr lang="en-US" sz="1400" dirty="0">
                <a:solidFill>
                  <a:srgbClr val="000000"/>
                </a:solidFill>
                <a:latin typeface="Verdana"/>
                <a:ea typeface="Verdana"/>
              </a:rPr>
              <a:t> Inspections, </a:t>
            </a:r>
            <a:r>
              <a:rPr lang="en-US" sz="1400" b="1" dirty="0">
                <a:solidFill>
                  <a:srgbClr val="000000"/>
                </a:solidFill>
                <a:latin typeface="Verdana"/>
                <a:ea typeface="Verdana"/>
              </a:rPr>
              <a:t>773 employers </a:t>
            </a:r>
            <a:r>
              <a:rPr lang="en-US" sz="1400" dirty="0">
                <a:solidFill>
                  <a:srgbClr val="000000"/>
                </a:solidFill>
                <a:latin typeface="Verdana"/>
                <a:ea typeface="Verdana"/>
              </a:rPr>
              <a:t>were required to have a JH&amp;SC in place</a:t>
            </a:r>
            <a:endParaRPr lang="en-US" sz="1400" dirty="0">
              <a:solidFill>
                <a:srgbClr val="000000"/>
              </a:solidFill>
              <a:latin typeface="Verdana" panose="020B0604030504040204" pitchFamily="34" charset="0"/>
              <a:ea typeface="Verdana" panose="020B0604030504040204" pitchFamily="34" charset="0"/>
            </a:endParaRPr>
          </a:p>
          <a:p>
            <a:pPr marL="171450" indent="-171450" defTabSz="342900">
              <a:buFontTx/>
              <a:buChar char="-"/>
              <a:defRPr/>
            </a:pPr>
            <a:endParaRPr lang="en-US" sz="1400" dirty="0">
              <a:solidFill>
                <a:srgbClr val="000000"/>
              </a:solidFill>
              <a:latin typeface="Verdana"/>
              <a:ea typeface="Verdana"/>
            </a:endParaRPr>
          </a:p>
          <a:p>
            <a:pPr marL="171450" indent="-171450" defTabSz="342900">
              <a:buFontTx/>
              <a:buChar char="-"/>
              <a:defRPr/>
            </a:pPr>
            <a:r>
              <a:rPr lang="en-US" sz="1400" dirty="0">
                <a:solidFill>
                  <a:srgbClr val="000000"/>
                </a:solidFill>
                <a:latin typeface="Verdana"/>
                <a:ea typeface="Verdana"/>
              </a:rPr>
              <a:t>From the </a:t>
            </a:r>
            <a:r>
              <a:rPr lang="en-US" sz="1400" b="1" dirty="0">
                <a:solidFill>
                  <a:srgbClr val="000000"/>
                </a:solidFill>
                <a:latin typeface="Verdana"/>
                <a:ea typeface="Verdana"/>
              </a:rPr>
              <a:t>773</a:t>
            </a:r>
            <a:r>
              <a:rPr lang="en-US" sz="1400" dirty="0">
                <a:solidFill>
                  <a:srgbClr val="000000"/>
                </a:solidFill>
                <a:latin typeface="Verdana"/>
                <a:ea typeface="Verdana"/>
              </a:rPr>
              <a:t> employers who should have JH&amp;SC in place, </a:t>
            </a:r>
            <a:r>
              <a:rPr lang="en-US" sz="1400" b="1" dirty="0">
                <a:solidFill>
                  <a:srgbClr val="000000"/>
                </a:solidFill>
                <a:latin typeface="Verdana"/>
                <a:ea typeface="Verdana"/>
              </a:rPr>
              <a:t>77</a:t>
            </a:r>
            <a:r>
              <a:rPr lang="en-US" sz="1400" dirty="0">
                <a:solidFill>
                  <a:srgbClr val="000000"/>
                </a:solidFill>
                <a:latin typeface="Verdana"/>
                <a:ea typeface="Verdana"/>
              </a:rPr>
              <a:t> </a:t>
            </a:r>
            <a:r>
              <a:rPr lang="en-US" sz="1400" i="1" dirty="0">
                <a:solidFill>
                  <a:srgbClr val="000000"/>
                </a:solidFill>
                <a:latin typeface="Verdana"/>
                <a:ea typeface="Verdana"/>
              </a:rPr>
              <a:t>(or 10.0%) </a:t>
            </a:r>
            <a:r>
              <a:rPr lang="en-US" sz="1400" dirty="0">
                <a:solidFill>
                  <a:srgbClr val="000000"/>
                </a:solidFill>
                <a:latin typeface="Verdana"/>
                <a:ea typeface="Verdana"/>
              </a:rPr>
              <a:t>of those did not meet the obligation and </a:t>
            </a:r>
            <a:r>
              <a:rPr lang="en-US" sz="1400" b="1" dirty="0">
                <a:solidFill>
                  <a:srgbClr val="000000"/>
                </a:solidFill>
                <a:latin typeface="Verdana"/>
                <a:ea typeface="Verdana"/>
              </a:rPr>
              <a:t>152</a:t>
            </a:r>
            <a:r>
              <a:rPr lang="en-US" sz="1400" dirty="0">
                <a:solidFill>
                  <a:srgbClr val="000000"/>
                </a:solidFill>
                <a:latin typeface="Verdana"/>
                <a:ea typeface="Verdana"/>
              </a:rPr>
              <a:t> </a:t>
            </a:r>
            <a:r>
              <a:rPr lang="en-US" sz="1400" i="1" dirty="0">
                <a:solidFill>
                  <a:srgbClr val="000000"/>
                </a:solidFill>
                <a:latin typeface="Verdana"/>
                <a:ea typeface="Verdana"/>
              </a:rPr>
              <a:t>(or 19.7%) </a:t>
            </a:r>
            <a:r>
              <a:rPr lang="en-US" sz="1400" dirty="0">
                <a:solidFill>
                  <a:srgbClr val="000000"/>
                </a:solidFill>
                <a:latin typeface="Verdana"/>
                <a:ea typeface="Verdana"/>
              </a:rPr>
              <a:t>did not conduct effective annual reviews</a:t>
            </a:r>
          </a:p>
        </p:txBody>
      </p:sp>
      <p:graphicFrame>
        <p:nvGraphicFramePr>
          <p:cNvPr id="16" name="Table 15">
            <a:extLst>
              <a:ext uri="{FF2B5EF4-FFF2-40B4-BE49-F238E27FC236}">
                <a16:creationId xmlns="" xmlns:a16="http://schemas.microsoft.com/office/drawing/2014/main" id="{2E7BE807-D71B-4612-80CD-12ACB715737D}"/>
              </a:ext>
            </a:extLst>
          </p:cNvPr>
          <p:cNvGraphicFramePr>
            <a:graphicFrameLocks noGrp="1"/>
          </p:cNvGraphicFramePr>
          <p:nvPr>
            <p:extLst/>
          </p:nvPr>
        </p:nvGraphicFramePr>
        <p:xfrm>
          <a:off x="397461" y="2930657"/>
          <a:ext cx="5759655" cy="1082644"/>
        </p:xfrm>
        <a:graphic>
          <a:graphicData uri="http://schemas.openxmlformats.org/drawingml/2006/table">
            <a:tbl>
              <a:tblPr firstRow="1" bandRow="1">
                <a:tableStyleId>{5C22544A-7EE6-4342-B048-85BDC9FD1C3A}</a:tableStyleId>
              </a:tblPr>
              <a:tblGrid>
                <a:gridCol w="149995">
                  <a:extLst>
                    <a:ext uri="{9D8B030D-6E8A-4147-A177-3AD203B41FA5}">
                      <a16:colId xmlns="" xmlns:a16="http://schemas.microsoft.com/office/drawing/2014/main" val="20000"/>
                    </a:ext>
                  </a:extLst>
                </a:gridCol>
                <a:gridCol w="801380">
                  <a:extLst>
                    <a:ext uri="{9D8B030D-6E8A-4147-A177-3AD203B41FA5}">
                      <a16:colId xmlns="" xmlns:a16="http://schemas.microsoft.com/office/drawing/2014/main" val="20001"/>
                    </a:ext>
                  </a:extLst>
                </a:gridCol>
                <a:gridCol w="801380">
                  <a:extLst>
                    <a:ext uri="{9D8B030D-6E8A-4147-A177-3AD203B41FA5}">
                      <a16:colId xmlns="" xmlns:a16="http://schemas.microsoft.com/office/drawing/2014/main" val="20002"/>
                    </a:ext>
                  </a:extLst>
                </a:gridCol>
                <a:gridCol w="801380">
                  <a:extLst>
                    <a:ext uri="{9D8B030D-6E8A-4147-A177-3AD203B41FA5}">
                      <a16:colId xmlns="" xmlns:a16="http://schemas.microsoft.com/office/drawing/2014/main" val="20003"/>
                    </a:ext>
                  </a:extLst>
                </a:gridCol>
                <a:gridCol w="801380">
                  <a:extLst>
                    <a:ext uri="{9D8B030D-6E8A-4147-A177-3AD203B41FA5}">
                      <a16:colId xmlns="" xmlns:a16="http://schemas.microsoft.com/office/drawing/2014/main" val="20004"/>
                    </a:ext>
                  </a:extLst>
                </a:gridCol>
                <a:gridCol w="801380">
                  <a:extLst>
                    <a:ext uri="{9D8B030D-6E8A-4147-A177-3AD203B41FA5}">
                      <a16:colId xmlns="" xmlns:a16="http://schemas.microsoft.com/office/drawing/2014/main" val="20005"/>
                    </a:ext>
                  </a:extLst>
                </a:gridCol>
                <a:gridCol w="801380">
                  <a:extLst>
                    <a:ext uri="{9D8B030D-6E8A-4147-A177-3AD203B41FA5}">
                      <a16:colId xmlns="" xmlns:a16="http://schemas.microsoft.com/office/drawing/2014/main" val="20006"/>
                    </a:ext>
                  </a:extLst>
                </a:gridCol>
                <a:gridCol w="801380">
                  <a:extLst>
                    <a:ext uri="{9D8B030D-6E8A-4147-A177-3AD203B41FA5}">
                      <a16:colId xmlns="" xmlns:a16="http://schemas.microsoft.com/office/drawing/2014/main" val="20007"/>
                    </a:ext>
                  </a:extLst>
                </a:gridCol>
              </a:tblGrid>
              <a:tr h="704470">
                <a:tc rowSpan="2">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YTD</a:t>
                      </a:r>
                    </a:p>
                  </a:txBody>
                  <a:tcPr marL="5685" marR="5685" marT="5685" marB="0" vert="vert27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Orders</a:t>
                      </a:r>
                    </a:p>
                  </a:txBody>
                  <a:tcPr marL="5685" marR="5685" marT="5685" marB="0" anchor="ctr">
                    <a:lnL w="28575" cap="flat" cmpd="sng" algn="ctr">
                      <a:solidFill>
                        <a:schemeClr val="bg1"/>
                      </a:solidFill>
                      <a:prstDash val="solid"/>
                      <a:round/>
                      <a:headEnd type="none" w="med" len="med"/>
                      <a:tailEnd type="none" w="med" len="med"/>
                    </a:lnL>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Orders w/ potential high-risk violation</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Warning </a:t>
                      </a:r>
                      <a:b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br>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letters</a:t>
                      </a: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Citation warnings</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Stop-use orders</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Temporary</a:t>
                      </a:r>
                      <a:r>
                        <a:rPr lang="en-US" sz="1000" b="1" kern="1200" baseline="0" dirty="0">
                          <a:solidFill>
                            <a:schemeClr val="lt1"/>
                          </a:solidFill>
                          <a:latin typeface="Verdana" panose="020B0604030504040204" pitchFamily="34" charset="0"/>
                          <a:ea typeface="Verdana" panose="020B0604030504040204" pitchFamily="34" charset="0"/>
                          <a:cs typeface="Verdana" panose="020B0604030504040204" pitchFamily="34" charset="0"/>
                        </a:rPr>
                        <a:t> cessation of work</a:t>
                      </a:r>
                      <a:endPar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tc>
                  <a:txBody>
                    <a:bodyPr/>
                    <a:lstStyle/>
                    <a:p>
                      <a:pPr marL="0" algn="ctr" defTabSz="457200" rtl="0" eaLnBrk="1" fontAlgn="b" latinLnBrk="0" hangingPunct="1"/>
                      <a:r>
                        <a:rPr lang="en-US"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rPr>
                        <a:t>Penalties imposed</a:t>
                      </a:r>
                      <a:endParaRPr lang="en-CA" sz="1000" b="1" kern="1200" dirty="0">
                        <a:solidFill>
                          <a:schemeClr val="lt1"/>
                        </a:solidFill>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solidFill>
                  </a:tcPr>
                </a:tc>
                <a:extLst>
                  <a:ext uri="{0D108BD9-81ED-4DB2-BD59-A6C34878D82A}">
                    <a16:rowId xmlns="" xmlns:a16="http://schemas.microsoft.com/office/drawing/2014/main" val="10000"/>
                  </a:ext>
                </a:extLst>
              </a:tr>
              <a:tr h="378174">
                <a:tc vMerge="1">
                  <a:txBody>
                    <a:bodyPr/>
                    <a:lstStyle/>
                    <a:p>
                      <a:pPr algn="ctr" fontAlgn="b"/>
                      <a:endParaRPr lang="en-US" sz="1200" b="0" i="0" u="none" strike="noStrike">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5685" marR="5685" marT="5685" marB="0" anchor="ctr">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1,520</a:t>
                      </a:r>
                    </a:p>
                  </a:txBody>
                  <a:tcPr marL="7620" marR="7620" marT="7620" marB="0" anchor="ctr">
                    <a:lnL w="28575" cap="flat" cmpd="sng" algn="ctr">
                      <a:solidFill>
                        <a:schemeClr val="bg1"/>
                      </a:solidFill>
                      <a:prstDash val="solid"/>
                      <a:round/>
                      <a:headEnd type="none" w="med" len="med"/>
                      <a:tailEnd type="none" w="med" len="med"/>
                    </a:lnL>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60</a:t>
                      </a:r>
                    </a:p>
                  </a:txBody>
                  <a:tcPr marL="7620" marR="7620" marT="7620" marB="0" anchor="ctr">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2</a:t>
                      </a:r>
                    </a:p>
                  </a:txBody>
                  <a:tcPr marL="7620" marR="7620" marT="7620" marB="0" anchor="ctr">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8</a:t>
                      </a:r>
                    </a:p>
                  </a:txBody>
                  <a:tcPr marL="7620" marR="7620" marT="7620" marB="0" anchor="ctr">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2</a:t>
                      </a:r>
                    </a:p>
                  </a:txBody>
                  <a:tcPr marL="7620" marR="7620" marT="7620" marB="0" anchor="ctr">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16</a:t>
                      </a:r>
                    </a:p>
                  </a:txBody>
                  <a:tcPr marL="7620" marR="7620" marT="7620" marB="0" anchor="ctr">
                    <a:solidFill>
                      <a:srgbClr val="6399AE">
                        <a:alpha val="15000"/>
                      </a:srgbClr>
                    </a:solidFill>
                  </a:tcPr>
                </a:tc>
                <a:tc>
                  <a:txBody>
                    <a:bodyPr/>
                    <a:lstStyle/>
                    <a:p>
                      <a:pPr algn="ctr" fontAlgn="b"/>
                      <a:r>
                        <a:rPr lang="en-US" sz="1200" b="0" i="0" u="none" strike="noStrike" dirty="0">
                          <a:solidFill>
                            <a:srgbClr val="000000"/>
                          </a:solidFill>
                          <a:effectLst/>
                          <a:latin typeface="Verdana" panose="020B0604030504040204" pitchFamily="34" charset="0"/>
                          <a:ea typeface="Verdana" panose="020B0604030504040204" pitchFamily="34" charset="0"/>
                        </a:rPr>
                        <a:t>0</a:t>
                      </a:r>
                    </a:p>
                  </a:txBody>
                  <a:tcPr marL="7620" marR="7620" marT="7620" marB="0" anchor="ctr">
                    <a:solidFill>
                      <a:srgbClr val="6399AE">
                        <a:alpha val="15000"/>
                      </a:srgbClr>
                    </a:solidFill>
                  </a:tcPr>
                </a:tc>
                <a:extLst>
                  <a:ext uri="{0D108BD9-81ED-4DB2-BD59-A6C34878D82A}">
                    <a16:rowId xmlns="" xmlns:a16="http://schemas.microsoft.com/office/drawing/2014/main" val="10001"/>
                  </a:ext>
                </a:extLst>
              </a:tr>
            </a:tbl>
          </a:graphicData>
        </a:graphic>
      </p:graphicFrame>
      <p:pic>
        <p:nvPicPr>
          <p:cNvPr id="3" name="Picture 2">
            <a:extLst>
              <a:ext uri="{FF2B5EF4-FFF2-40B4-BE49-F238E27FC236}">
                <a16:creationId xmlns="" xmlns:a16="http://schemas.microsoft.com/office/drawing/2014/main" id="{9F0E32BD-F7C9-4F3C-BB9E-F44AF5DF77A5}"/>
              </a:ext>
            </a:extLst>
          </p:cNvPr>
          <p:cNvPicPr>
            <a:picLocks noChangeAspect="1"/>
          </p:cNvPicPr>
          <p:nvPr/>
        </p:nvPicPr>
        <p:blipFill>
          <a:blip r:embed="rId4"/>
          <a:stretch>
            <a:fillRect/>
          </a:stretch>
        </p:blipFill>
        <p:spPr>
          <a:xfrm>
            <a:off x="6273702" y="3119336"/>
            <a:ext cx="2368647" cy="1321515"/>
          </a:xfrm>
          <a:prstGeom prst="rect">
            <a:avLst/>
          </a:prstGeom>
        </p:spPr>
      </p:pic>
    </p:spTree>
    <p:extLst>
      <p:ext uri="{BB962C8B-B14F-4D97-AF65-F5344CB8AC3E}">
        <p14:creationId xmlns:p14="http://schemas.microsoft.com/office/powerpoint/2010/main" val="4239308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425" y="4653138"/>
            <a:ext cx="6674743" cy="1025525"/>
          </a:xfrm>
        </p:spPr>
        <p:txBody>
          <a:bodyPr/>
          <a:lstStyle/>
          <a:p>
            <a:r>
              <a:rPr lang="en-US" dirty="0" smtClean="0"/>
              <a:t>Construction High Risk Strategy</a:t>
            </a:r>
            <a:endParaRPr lang="en-CA" dirty="0"/>
          </a:p>
        </p:txBody>
      </p:sp>
    </p:spTree>
    <p:extLst>
      <p:ext uri="{BB962C8B-B14F-4D97-AF65-F5344CB8AC3E}">
        <p14:creationId xmlns:p14="http://schemas.microsoft.com/office/powerpoint/2010/main" val="1503048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8246"/>
            <a:ext cx="8290584" cy="941629"/>
          </a:xfrm>
        </p:spPr>
        <p:txBody>
          <a:bodyPr/>
          <a:lstStyle/>
          <a:p>
            <a:r>
              <a:rPr lang="en-CA" dirty="0"/>
              <a:t>2021-2023 </a:t>
            </a:r>
            <a:r>
              <a:rPr lang="en-CA" dirty="0" smtClean="0"/>
              <a:t>Construction High Risk Strategy</a:t>
            </a:r>
            <a:endParaRPr lang="en-CA" dirty="0"/>
          </a:p>
        </p:txBody>
      </p:sp>
      <p:sp>
        <p:nvSpPr>
          <p:cNvPr id="3" name="Content Placeholder 2"/>
          <p:cNvSpPr>
            <a:spLocks noGrp="1"/>
          </p:cNvSpPr>
          <p:nvPr>
            <p:ph idx="1"/>
          </p:nvPr>
        </p:nvSpPr>
        <p:spPr/>
        <p:txBody>
          <a:bodyPr/>
          <a:lstStyle/>
          <a:p>
            <a:pPr marL="0" indent="0">
              <a:buNone/>
            </a:pPr>
            <a:r>
              <a:rPr lang="en-US" sz="1800" dirty="0" smtClean="0"/>
              <a:t>A review of the BIA claims and injury data has determine that construction sector has the following experience:</a:t>
            </a:r>
          </a:p>
          <a:p>
            <a:pPr marL="0" indent="0">
              <a:buNone/>
            </a:pPr>
            <a:endParaRPr lang="en-US" sz="1800" dirty="0" smtClean="0"/>
          </a:p>
          <a:p>
            <a:r>
              <a:rPr lang="en-US" sz="2000" dirty="0" smtClean="0"/>
              <a:t>High injury rate  (2.2all/General construction 3.9)</a:t>
            </a:r>
          </a:p>
          <a:p>
            <a:r>
              <a:rPr lang="en-US" sz="2000" dirty="0" smtClean="0"/>
              <a:t>High critical mass (injuries)</a:t>
            </a:r>
          </a:p>
          <a:p>
            <a:r>
              <a:rPr lang="en-US" sz="2000" dirty="0" smtClean="0"/>
              <a:t>High serious injury rate (0.3all/General construction 0.8)</a:t>
            </a:r>
          </a:p>
          <a:p>
            <a:r>
              <a:rPr lang="en-US" sz="2000" dirty="0" smtClean="0"/>
              <a:t>High MSI rate (0.7all/General construction 1.08)</a:t>
            </a:r>
          </a:p>
          <a:p>
            <a:r>
              <a:rPr lang="en-US" sz="2000" dirty="0" smtClean="0"/>
              <a:t>Unaligned risk opportunities</a:t>
            </a:r>
            <a:endParaRPr lang="en-CA" sz="2000" dirty="0"/>
          </a:p>
        </p:txBody>
      </p:sp>
      <p:sp>
        <p:nvSpPr>
          <p:cNvPr id="4" name="Content Placeholder 3"/>
          <p:cNvSpPr>
            <a:spLocks noGrp="1"/>
          </p:cNvSpPr>
          <p:nvPr>
            <p:ph sz="quarter" idx="13"/>
          </p:nvPr>
        </p:nvSpPr>
        <p:spPr/>
        <p:txBody>
          <a:bodyPr/>
          <a:lstStyle/>
          <a:p>
            <a:r>
              <a:rPr lang="en-CA" dirty="0"/>
              <a:t>Overview: 2021 – 2023 Strategy Focus</a:t>
            </a:r>
          </a:p>
        </p:txBody>
      </p:sp>
      <p:sp>
        <p:nvSpPr>
          <p:cNvPr id="5" name="Slide Number Placeholder 4"/>
          <p:cNvSpPr>
            <a:spLocks noGrp="1"/>
          </p:cNvSpPr>
          <p:nvPr>
            <p:ph type="sldNum" sz="quarter" idx="4"/>
          </p:nvPr>
        </p:nvSpPr>
        <p:spPr/>
        <p:txBody>
          <a:bodyPr/>
          <a:lstStyle/>
          <a:p>
            <a:fld id="{5D855D34-E11B-BE40-8E40-1CF69A63AE91}" type="slidenum">
              <a:rPr lang="en-US" smtClean="0"/>
              <a:pPr/>
              <a:t>7</a:t>
            </a:fld>
            <a:endParaRPr lang="en-US" dirty="0"/>
          </a:p>
        </p:txBody>
      </p:sp>
    </p:spTree>
    <p:extLst>
      <p:ext uri="{BB962C8B-B14F-4D97-AF65-F5344CB8AC3E}">
        <p14:creationId xmlns:p14="http://schemas.microsoft.com/office/powerpoint/2010/main" val="337776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1"/>
            <a:ext cx="8382001" cy="584074"/>
          </a:xfrm>
        </p:spPr>
        <p:txBody>
          <a:bodyPr/>
          <a:lstStyle/>
          <a:p>
            <a:r>
              <a:rPr lang="en-CA" dirty="0" smtClean="0"/>
              <a:t>Construction HRS</a:t>
            </a:r>
            <a:r>
              <a:rPr lang="en-CA" dirty="0"/>
              <a:t/>
            </a:r>
            <a:br>
              <a:rPr lang="en-CA" dirty="0"/>
            </a:br>
            <a:endParaRPr lang="en-CA" dirty="0"/>
          </a:p>
        </p:txBody>
      </p:sp>
      <p:sp>
        <p:nvSpPr>
          <p:cNvPr id="9" name="Content Placeholder 8"/>
          <p:cNvSpPr>
            <a:spLocks noGrp="1"/>
          </p:cNvSpPr>
          <p:nvPr>
            <p:ph idx="1"/>
          </p:nvPr>
        </p:nvSpPr>
        <p:spPr/>
        <p:txBody>
          <a:bodyPr/>
          <a:lstStyle/>
          <a:p>
            <a:r>
              <a:rPr lang="en-US" dirty="0" smtClean="0">
                <a:solidFill>
                  <a:schemeClr val="tx1"/>
                </a:solidFill>
              </a:rPr>
              <a:t>External stakeholder Bow-Tie analysis on preventing struck-by incidents</a:t>
            </a:r>
          </a:p>
          <a:p>
            <a:pPr marL="0" indent="0">
              <a:buNone/>
            </a:pPr>
            <a:endParaRPr lang="en-US" dirty="0" smtClean="0">
              <a:solidFill>
                <a:schemeClr val="tx1"/>
              </a:solidFill>
            </a:endParaRPr>
          </a:p>
          <a:p>
            <a:r>
              <a:rPr lang="en-US" dirty="0" smtClean="0">
                <a:solidFill>
                  <a:schemeClr val="tx1"/>
                </a:solidFill>
              </a:rPr>
              <a:t>External Stakeholder Bow-Tie analysis on preventing HV contact</a:t>
            </a:r>
          </a:p>
          <a:p>
            <a:pPr marL="0" indent="0">
              <a:buNone/>
            </a:pPr>
            <a:endParaRPr lang="en-US" dirty="0" smtClean="0">
              <a:solidFill>
                <a:schemeClr val="tx1"/>
              </a:solidFill>
            </a:endParaRPr>
          </a:p>
          <a:p>
            <a:r>
              <a:rPr lang="en-US" dirty="0" smtClean="0">
                <a:solidFill>
                  <a:schemeClr val="tx1"/>
                </a:solidFill>
              </a:rPr>
              <a:t>BC Construction Safety Alliance (BCCSA)</a:t>
            </a:r>
          </a:p>
          <a:p>
            <a:pPr marL="0" indent="0">
              <a:buNone/>
            </a:pPr>
            <a:endParaRPr lang="en-US" dirty="0" smtClean="0">
              <a:solidFill>
                <a:schemeClr val="tx1"/>
              </a:solidFill>
            </a:endParaRPr>
          </a:p>
          <a:p>
            <a:r>
              <a:rPr lang="en-US" dirty="0" smtClean="0">
                <a:solidFill>
                  <a:schemeClr val="tx1"/>
                </a:solidFill>
              </a:rPr>
              <a:t>BCCSA Prime Contractor Technical Advisory Committee</a:t>
            </a:r>
          </a:p>
          <a:p>
            <a:endParaRPr lang="en-US" dirty="0">
              <a:solidFill>
                <a:schemeClr val="tx1"/>
              </a:solidFill>
            </a:endParaRPr>
          </a:p>
          <a:p>
            <a:r>
              <a:rPr lang="en-US" dirty="0" smtClean="0">
                <a:solidFill>
                  <a:schemeClr val="tx1"/>
                </a:solidFill>
              </a:rPr>
              <a:t>Provincial Construction Advisory Team (PCAT)</a:t>
            </a:r>
          </a:p>
          <a:p>
            <a:pPr marL="0" indent="0">
              <a:buNone/>
            </a:pPr>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CA" dirty="0" smtClean="0">
              <a:solidFill>
                <a:schemeClr val="tx1"/>
              </a:solidFill>
            </a:endParaRPr>
          </a:p>
          <a:p>
            <a:endParaRPr lang="en-US" dirty="0"/>
          </a:p>
          <a:p>
            <a:pPr lvl="1">
              <a:buNone/>
            </a:pPr>
            <a:endParaRPr lang="en-US" dirty="0"/>
          </a:p>
        </p:txBody>
      </p:sp>
      <p:sp>
        <p:nvSpPr>
          <p:cNvPr id="4" name="Content Placeholder 3"/>
          <p:cNvSpPr>
            <a:spLocks noGrp="1"/>
          </p:cNvSpPr>
          <p:nvPr>
            <p:ph sz="quarter" idx="13"/>
          </p:nvPr>
        </p:nvSpPr>
        <p:spPr/>
        <p:txBody>
          <a:bodyPr/>
          <a:lstStyle/>
          <a:p>
            <a:r>
              <a:rPr lang="en-US" dirty="0" smtClean="0"/>
              <a:t>Stakeholder Consultations</a:t>
            </a:r>
            <a:endParaRPr lang="en-CA" dirty="0"/>
          </a:p>
        </p:txBody>
      </p:sp>
      <p:sp>
        <p:nvSpPr>
          <p:cNvPr id="5" name="Slide Number Placeholder 4"/>
          <p:cNvSpPr>
            <a:spLocks noGrp="1"/>
          </p:cNvSpPr>
          <p:nvPr>
            <p:ph type="sldNum" sz="quarter" idx="4"/>
          </p:nvPr>
        </p:nvSpPr>
        <p:spPr/>
        <p:txBody>
          <a:bodyPr/>
          <a:lstStyle/>
          <a:p>
            <a:fld id="{5D855D34-E11B-BE40-8E40-1CF69A63AE91}" type="slidenum">
              <a:rPr lang="en-US" smtClean="0"/>
              <a:pPr/>
              <a:t>8</a:t>
            </a:fld>
            <a:endParaRPr lang="en-US" dirty="0"/>
          </a:p>
        </p:txBody>
      </p:sp>
    </p:spTree>
    <p:custDataLst>
      <p:tags r:id="rId1"/>
    </p:custDataLst>
    <p:extLst>
      <p:ext uri="{BB962C8B-B14F-4D97-AF65-F5344CB8AC3E}">
        <p14:creationId xmlns:p14="http://schemas.microsoft.com/office/powerpoint/2010/main" val="1344118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 xmlns:a16="http://schemas.microsoft.com/office/drawing/2014/main" id="{954025AF-EB9D-7147-B4B0-175AA890587B}"/>
              </a:ext>
            </a:extLst>
          </p:cNvPr>
          <p:cNvGrpSpPr/>
          <p:nvPr/>
        </p:nvGrpSpPr>
        <p:grpSpPr>
          <a:xfrm>
            <a:off x="890498" y="3597286"/>
            <a:ext cx="145217" cy="223267"/>
            <a:chOff x="7726238" y="1806319"/>
            <a:chExt cx="145217" cy="223267"/>
          </a:xfrm>
        </p:grpSpPr>
        <p:cxnSp>
          <p:nvCxnSpPr>
            <p:cNvPr id="100" name="Straight Connector 99">
              <a:extLst>
                <a:ext uri="{FF2B5EF4-FFF2-40B4-BE49-F238E27FC236}">
                  <a16:creationId xmlns="" xmlns:a16="http://schemas.microsoft.com/office/drawing/2014/main" id="{CBEB2E88-1A47-DF4B-A09D-0EEE4A5203C1}"/>
                </a:ext>
              </a:extLst>
            </p:cNvPr>
            <p:cNvCxnSpPr>
              <a:cxnSpLocks/>
            </p:cNvCxnSpPr>
            <p:nvPr/>
          </p:nvCxnSpPr>
          <p:spPr>
            <a:xfrm>
              <a:off x="7765884" y="1806319"/>
              <a:ext cx="0" cy="18976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 xmlns:a16="http://schemas.microsoft.com/office/drawing/2014/main" id="{1E068C5B-CBB1-5D49-952A-52C25943E4CC}"/>
                </a:ext>
              </a:extLst>
            </p:cNvPr>
            <p:cNvGrpSpPr/>
            <p:nvPr/>
          </p:nvGrpSpPr>
          <p:grpSpPr>
            <a:xfrm>
              <a:off x="7726238" y="1895899"/>
              <a:ext cx="145217" cy="133687"/>
              <a:chOff x="7959583" y="1966323"/>
              <a:chExt cx="145217" cy="133687"/>
            </a:xfrm>
          </p:grpSpPr>
          <p:cxnSp>
            <p:nvCxnSpPr>
              <p:cNvPr id="102" name="Straight Connector 101">
                <a:extLst>
                  <a:ext uri="{FF2B5EF4-FFF2-40B4-BE49-F238E27FC236}">
                    <a16:creationId xmlns="" xmlns:a16="http://schemas.microsoft.com/office/drawing/2014/main" id="{9AC1F1BD-CB70-814C-9ACB-11CEC21EFEE0}"/>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 xmlns:a16="http://schemas.microsoft.com/office/drawing/2014/main" id="{44613499-BC8A-2340-BDC6-897A4B8F87EC}"/>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94" name="Group 93">
            <a:extLst>
              <a:ext uri="{FF2B5EF4-FFF2-40B4-BE49-F238E27FC236}">
                <a16:creationId xmlns="" xmlns:a16="http://schemas.microsoft.com/office/drawing/2014/main" id="{11B4FF85-E977-7848-A9FC-410F8B935BEA}"/>
              </a:ext>
            </a:extLst>
          </p:cNvPr>
          <p:cNvGrpSpPr/>
          <p:nvPr/>
        </p:nvGrpSpPr>
        <p:grpSpPr>
          <a:xfrm>
            <a:off x="4541748" y="2434001"/>
            <a:ext cx="145217" cy="443311"/>
            <a:chOff x="7726238" y="1586275"/>
            <a:chExt cx="145217" cy="443311"/>
          </a:xfrm>
        </p:grpSpPr>
        <p:cxnSp>
          <p:nvCxnSpPr>
            <p:cNvPr id="95" name="Straight Connector 94">
              <a:extLst>
                <a:ext uri="{FF2B5EF4-FFF2-40B4-BE49-F238E27FC236}">
                  <a16:creationId xmlns="" xmlns:a16="http://schemas.microsoft.com/office/drawing/2014/main" id="{81C35097-8AB8-E240-8213-EF51187FA4A6}"/>
                </a:ext>
              </a:extLst>
            </p:cNvPr>
            <p:cNvCxnSpPr/>
            <p:nvPr/>
          </p:nvCxnSpPr>
          <p:spPr>
            <a:xfrm>
              <a:off x="7765884" y="1586275"/>
              <a:ext cx="0" cy="40478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96" name="Group 95">
              <a:extLst>
                <a:ext uri="{FF2B5EF4-FFF2-40B4-BE49-F238E27FC236}">
                  <a16:creationId xmlns="" xmlns:a16="http://schemas.microsoft.com/office/drawing/2014/main" id="{14FE4986-43BA-D34F-B598-567E114D9BBC}"/>
                </a:ext>
              </a:extLst>
            </p:cNvPr>
            <p:cNvGrpSpPr/>
            <p:nvPr/>
          </p:nvGrpSpPr>
          <p:grpSpPr>
            <a:xfrm>
              <a:off x="7726238" y="1895899"/>
              <a:ext cx="145217" cy="133687"/>
              <a:chOff x="7959583" y="1966323"/>
              <a:chExt cx="145217" cy="133687"/>
            </a:xfrm>
          </p:grpSpPr>
          <p:cxnSp>
            <p:nvCxnSpPr>
              <p:cNvPr id="97" name="Straight Connector 96">
                <a:extLst>
                  <a:ext uri="{FF2B5EF4-FFF2-40B4-BE49-F238E27FC236}">
                    <a16:creationId xmlns="" xmlns:a16="http://schemas.microsoft.com/office/drawing/2014/main" id="{40C31EE5-7080-264D-893A-48E2DA7EAD6F}"/>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 xmlns:a16="http://schemas.microsoft.com/office/drawing/2014/main" id="{76B45B5E-B6BB-8548-90D4-0BAE6BF3364D}"/>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cxnSp>
        <p:nvCxnSpPr>
          <p:cNvPr id="51" name="Straight Connector 50">
            <a:extLst>
              <a:ext uri="{FF2B5EF4-FFF2-40B4-BE49-F238E27FC236}">
                <a16:creationId xmlns="" xmlns:a16="http://schemas.microsoft.com/office/drawing/2014/main" id="{AE33F695-C68B-DA4A-B780-8D69D979791E}"/>
              </a:ext>
            </a:extLst>
          </p:cNvPr>
          <p:cNvCxnSpPr/>
          <p:nvPr/>
        </p:nvCxnSpPr>
        <p:spPr>
          <a:xfrm>
            <a:off x="4584309" y="3187207"/>
            <a:ext cx="0" cy="40478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 xmlns:a16="http://schemas.microsoft.com/office/drawing/2014/main" id="{54181C70-9B0F-9F40-936D-8FE71F151445}"/>
              </a:ext>
            </a:extLst>
          </p:cNvPr>
          <p:cNvCxnSpPr>
            <a:cxnSpLocks/>
          </p:cNvCxnSpPr>
          <p:nvPr/>
        </p:nvCxnSpPr>
        <p:spPr>
          <a:xfrm>
            <a:off x="917690" y="3600460"/>
            <a:ext cx="7273517"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2">
            <a:extLst>
              <a:ext uri="{FF2B5EF4-FFF2-40B4-BE49-F238E27FC236}">
                <a16:creationId xmlns="" xmlns:a16="http://schemas.microsoft.com/office/drawing/2014/main" id="{5CD7AB26-5794-9243-8253-2FF6BDBF6656}"/>
              </a:ext>
            </a:extLst>
          </p:cNvPr>
          <p:cNvSpPr>
            <a:spLocks noGrp="1"/>
          </p:cNvSpPr>
          <p:nvPr>
            <p:ph type="sldNum" sz="quarter" idx="4"/>
          </p:nvPr>
        </p:nvSpPr>
        <p:spPr>
          <a:xfrm>
            <a:off x="8640000" y="6462000"/>
            <a:ext cx="352307" cy="273844"/>
          </a:xfrm>
        </p:spPr>
        <p:txBody>
          <a:bodyPr/>
          <a:lstStyle/>
          <a:p>
            <a:fld id="{5D855D34-E11B-BE40-8E40-1CF69A63AE91}" type="slidenum">
              <a:rPr lang="en-US" smtClean="0">
                <a:latin typeface="Verdana" panose="020B0604030504040204" pitchFamily="34" charset="0"/>
                <a:ea typeface="Verdana" panose="020B0604030504040204" pitchFamily="34" charset="0"/>
                <a:cs typeface="Verdana" panose="020B0604030504040204" pitchFamily="34" charset="0"/>
              </a:rPr>
              <a:pPr/>
              <a:t>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12">
            <a:extLst>
              <a:ext uri="{FF2B5EF4-FFF2-40B4-BE49-F238E27FC236}">
                <a16:creationId xmlns="" xmlns:a16="http://schemas.microsoft.com/office/drawing/2014/main" id="{734777E6-3492-5B40-87BC-413A35C1878A}"/>
              </a:ext>
            </a:extLst>
          </p:cNvPr>
          <p:cNvSpPr/>
          <p:nvPr/>
        </p:nvSpPr>
        <p:spPr>
          <a:xfrm>
            <a:off x="937764" y="1156321"/>
            <a:ext cx="7232367" cy="585697"/>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200" b="1" dirty="0">
                <a:latin typeface="Verdana" panose="020B0604030504040204" pitchFamily="34" charset="0"/>
                <a:ea typeface="Verdana" panose="020B0604030504040204" pitchFamily="34" charset="0"/>
                <a:cs typeface="Verdana" panose="020B0604030504040204" pitchFamily="34" charset="0"/>
              </a:rPr>
              <a:t>2021–2023 Construction High Risk Strategy </a:t>
            </a:r>
            <a:endParaRPr lang="en-US" sz="22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Rounded Rectangle 25">
            <a:extLst>
              <a:ext uri="{FF2B5EF4-FFF2-40B4-BE49-F238E27FC236}">
                <a16:creationId xmlns="" xmlns:a16="http://schemas.microsoft.com/office/drawing/2014/main" id="{37E9F076-3958-4845-BBDB-B3FDD4CA28ED}"/>
              </a:ext>
            </a:extLst>
          </p:cNvPr>
          <p:cNvSpPr/>
          <p:nvPr/>
        </p:nvSpPr>
        <p:spPr>
          <a:xfrm>
            <a:off x="2504884" y="1978243"/>
            <a:ext cx="4165200" cy="656131"/>
          </a:xfrm>
          <a:prstGeom prst="roundRect">
            <a:avLst/>
          </a:prstGeom>
          <a:solidFill>
            <a:schemeClr val="bg2"/>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300"/>
              </a:spcBef>
            </a:pPr>
            <a:r>
              <a:rPr lang="en-CA"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2022 Risk Management Basics</a:t>
            </a:r>
          </a:p>
          <a:p>
            <a:pPr algn="ctr">
              <a:spcBef>
                <a:spcPts val="300"/>
              </a:spcBef>
            </a:pPr>
            <a:r>
              <a:rPr lang="en-CA" sz="1200" dirty="0">
                <a:solidFill>
                  <a:schemeClr val="tx1"/>
                </a:solidFill>
                <a:latin typeface="Verdana" panose="020B0604030504040204" pitchFamily="34" charset="0"/>
                <a:ea typeface="Verdana" panose="020B0604030504040204" pitchFamily="34" charset="0"/>
                <a:cs typeface="Verdana" panose="020B0604030504040204" pitchFamily="34" charset="0"/>
              </a:rPr>
              <a:t>Risk focussed + OHS program implementation </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ounded Rectangle 26">
            <a:extLst>
              <a:ext uri="{FF2B5EF4-FFF2-40B4-BE49-F238E27FC236}">
                <a16:creationId xmlns="" xmlns:a16="http://schemas.microsoft.com/office/drawing/2014/main" id="{7A23DC49-09C8-8C46-859E-0A469CEB6E5A}"/>
              </a:ext>
            </a:extLst>
          </p:cNvPr>
          <p:cNvSpPr/>
          <p:nvPr/>
        </p:nvSpPr>
        <p:spPr>
          <a:xfrm>
            <a:off x="2504884" y="2886052"/>
            <a:ext cx="4165200" cy="519194"/>
          </a:xfrm>
          <a:prstGeom prst="roundRect">
            <a:avLst/>
          </a:prstGeom>
          <a:solidFill>
            <a:schemeClr val="bg2"/>
          </a:solid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a:solidFill>
                  <a:schemeClr val="accent2"/>
                </a:solidFill>
                <a:latin typeface="Verdana" panose="020B0604030504040204" pitchFamily="34" charset="0"/>
                <a:ea typeface="Verdana" panose="020B0604030504040204" pitchFamily="34" charset="0"/>
                <a:cs typeface="Verdana" panose="020B0604030504040204" pitchFamily="34" charset="0"/>
              </a:rPr>
              <a:t>Specific risk focus areas</a:t>
            </a:r>
          </a:p>
        </p:txBody>
      </p:sp>
      <p:grpSp>
        <p:nvGrpSpPr>
          <p:cNvPr id="106" name="Group 105">
            <a:extLst>
              <a:ext uri="{FF2B5EF4-FFF2-40B4-BE49-F238E27FC236}">
                <a16:creationId xmlns="" xmlns:a16="http://schemas.microsoft.com/office/drawing/2014/main" id="{5CAAED12-1F5E-E843-ACCF-3ABF503EDEA0}"/>
              </a:ext>
            </a:extLst>
          </p:cNvPr>
          <p:cNvGrpSpPr/>
          <p:nvPr/>
        </p:nvGrpSpPr>
        <p:grpSpPr>
          <a:xfrm>
            <a:off x="2256624" y="3590758"/>
            <a:ext cx="145217" cy="228291"/>
            <a:chOff x="7726238" y="1801295"/>
            <a:chExt cx="145217" cy="228291"/>
          </a:xfrm>
        </p:grpSpPr>
        <p:cxnSp>
          <p:nvCxnSpPr>
            <p:cNvPr id="107" name="Straight Connector 106">
              <a:extLst>
                <a:ext uri="{FF2B5EF4-FFF2-40B4-BE49-F238E27FC236}">
                  <a16:creationId xmlns="" xmlns:a16="http://schemas.microsoft.com/office/drawing/2014/main" id="{E17C9D22-94FB-D646-BF18-D0D1B776E0BF}"/>
                </a:ext>
              </a:extLst>
            </p:cNvPr>
            <p:cNvCxnSpPr>
              <a:cxnSpLocks/>
            </p:cNvCxnSpPr>
            <p:nvPr/>
          </p:nvCxnSpPr>
          <p:spPr>
            <a:xfrm>
              <a:off x="7765884" y="1801295"/>
              <a:ext cx="0" cy="18976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08" name="Group 107">
              <a:extLst>
                <a:ext uri="{FF2B5EF4-FFF2-40B4-BE49-F238E27FC236}">
                  <a16:creationId xmlns="" xmlns:a16="http://schemas.microsoft.com/office/drawing/2014/main" id="{55AE9435-6108-8D4D-A1D8-289B90D3BF4C}"/>
                </a:ext>
              </a:extLst>
            </p:cNvPr>
            <p:cNvGrpSpPr/>
            <p:nvPr/>
          </p:nvGrpSpPr>
          <p:grpSpPr>
            <a:xfrm>
              <a:off x="7726238" y="1895899"/>
              <a:ext cx="145217" cy="133687"/>
              <a:chOff x="7959583" y="1966323"/>
              <a:chExt cx="145217" cy="133687"/>
            </a:xfrm>
          </p:grpSpPr>
          <p:cxnSp>
            <p:nvCxnSpPr>
              <p:cNvPr id="109" name="Straight Connector 108">
                <a:extLst>
                  <a:ext uri="{FF2B5EF4-FFF2-40B4-BE49-F238E27FC236}">
                    <a16:creationId xmlns="" xmlns:a16="http://schemas.microsoft.com/office/drawing/2014/main" id="{4F91D415-6DE2-3A4C-8E3C-64213365FA11}"/>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 xmlns:a16="http://schemas.microsoft.com/office/drawing/2014/main" id="{1276B767-12A4-684D-9324-C97B93241BE2}"/>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111" name="Group 110">
            <a:extLst>
              <a:ext uri="{FF2B5EF4-FFF2-40B4-BE49-F238E27FC236}">
                <a16:creationId xmlns="" xmlns:a16="http://schemas.microsoft.com/office/drawing/2014/main" id="{FF6A171E-6FD7-A448-96F7-E907738DD94F}"/>
              </a:ext>
            </a:extLst>
          </p:cNvPr>
          <p:cNvGrpSpPr/>
          <p:nvPr/>
        </p:nvGrpSpPr>
        <p:grpSpPr>
          <a:xfrm>
            <a:off x="3544439" y="3609463"/>
            <a:ext cx="145217" cy="228291"/>
            <a:chOff x="7726238" y="1801295"/>
            <a:chExt cx="145217" cy="228291"/>
          </a:xfrm>
        </p:grpSpPr>
        <p:cxnSp>
          <p:nvCxnSpPr>
            <p:cNvPr id="112" name="Straight Connector 111">
              <a:extLst>
                <a:ext uri="{FF2B5EF4-FFF2-40B4-BE49-F238E27FC236}">
                  <a16:creationId xmlns="" xmlns:a16="http://schemas.microsoft.com/office/drawing/2014/main" id="{335A9328-E78C-3F4B-B1F3-33FA6F28D120}"/>
                </a:ext>
              </a:extLst>
            </p:cNvPr>
            <p:cNvCxnSpPr>
              <a:cxnSpLocks/>
            </p:cNvCxnSpPr>
            <p:nvPr/>
          </p:nvCxnSpPr>
          <p:spPr>
            <a:xfrm>
              <a:off x="7765884" y="1801295"/>
              <a:ext cx="0" cy="18976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13" name="Group 112">
              <a:extLst>
                <a:ext uri="{FF2B5EF4-FFF2-40B4-BE49-F238E27FC236}">
                  <a16:creationId xmlns="" xmlns:a16="http://schemas.microsoft.com/office/drawing/2014/main" id="{87EE8E61-29DD-3D49-9B62-5EDE694C5FCA}"/>
                </a:ext>
              </a:extLst>
            </p:cNvPr>
            <p:cNvGrpSpPr/>
            <p:nvPr/>
          </p:nvGrpSpPr>
          <p:grpSpPr>
            <a:xfrm>
              <a:off x="7726238" y="1895899"/>
              <a:ext cx="145217" cy="133687"/>
              <a:chOff x="7959583" y="1966323"/>
              <a:chExt cx="145217" cy="133687"/>
            </a:xfrm>
          </p:grpSpPr>
          <p:cxnSp>
            <p:nvCxnSpPr>
              <p:cNvPr id="114" name="Straight Connector 113">
                <a:extLst>
                  <a:ext uri="{FF2B5EF4-FFF2-40B4-BE49-F238E27FC236}">
                    <a16:creationId xmlns="" xmlns:a16="http://schemas.microsoft.com/office/drawing/2014/main" id="{8BE7B776-0F4F-9A47-9A01-1B6E890B3246}"/>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 xmlns:a16="http://schemas.microsoft.com/office/drawing/2014/main" id="{62F52BF3-2C7D-9841-9A6F-7CE7CA810BB2}"/>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116" name="Group 115">
            <a:extLst>
              <a:ext uri="{FF2B5EF4-FFF2-40B4-BE49-F238E27FC236}">
                <a16:creationId xmlns="" xmlns:a16="http://schemas.microsoft.com/office/drawing/2014/main" id="{BEF16F2E-1EEA-4542-AE85-CCC8A0129234}"/>
              </a:ext>
            </a:extLst>
          </p:cNvPr>
          <p:cNvGrpSpPr/>
          <p:nvPr/>
        </p:nvGrpSpPr>
        <p:grpSpPr>
          <a:xfrm>
            <a:off x="4926658" y="3606811"/>
            <a:ext cx="145217" cy="228291"/>
            <a:chOff x="7726238" y="1801295"/>
            <a:chExt cx="145217" cy="228291"/>
          </a:xfrm>
        </p:grpSpPr>
        <p:cxnSp>
          <p:nvCxnSpPr>
            <p:cNvPr id="117" name="Straight Connector 116">
              <a:extLst>
                <a:ext uri="{FF2B5EF4-FFF2-40B4-BE49-F238E27FC236}">
                  <a16:creationId xmlns="" xmlns:a16="http://schemas.microsoft.com/office/drawing/2014/main" id="{4D8FB88C-3C93-BE4B-B110-F45852576EFA}"/>
                </a:ext>
              </a:extLst>
            </p:cNvPr>
            <p:cNvCxnSpPr>
              <a:cxnSpLocks/>
            </p:cNvCxnSpPr>
            <p:nvPr/>
          </p:nvCxnSpPr>
          <p:spPr>
            <a:xfrm>
              <a:off x="7765884" y="1801295"/>
              <a:ext cx="0" cy="18976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18" name="Group 117">
              <a:extLst>
                <a:ext uri="{FF2B5EF4-FFF2-40B4-BE49-F238E27FC236}">
                  <a16:creationId xmlns="" xmlns:a16="http://schemas.microsoft.com/office/drawing/2014/main" id="{16D53F8B-8A74-EB4E-AE9E-D2BFB8C08852}"/>
                </a:ext>
              </a:extLst>
            </p:cNvPr>
            <p:cNvGrpSpPr/>
            <p:nvPr/>
          </p:nvGrpSpPr>
          <p:grpSpPr>
            <a:xfrm>
              <a:off x="7726238" y="1895899"/>
              <a:ext cx="145217" cy="133687"/>
              <a:chOff x="7959583" y="1966323"/>
              <a:chExt cx="145217" cy="133687"/>
            </a:xfrm>
          </p:grpSpPr>
          <p:cxnSp>
            <p:nvCxnSpPr>
              <p:cNvPr id="119" name="Straight Connector 118">
                <a:extLst>
                  <a:ext uri="{FF2B5EF4-FFF2-40B4-BE49-F238E27FC236}">
                    <a16:creationId xmlns="" xmlns:a16="http://schemas.microsoft.com/office/drawing/2014/main" id="{7740C951-9C29-1D44-BA96-B31362C40E21}"/>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 xmlns:a16="http://schemas.microsoft.com/office/drawing/2014/main" id="{B0B2B9CC-9619-6043-BBF8-8DC994117173}"/>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121" name="Group 120">
            <a:extLst>
              <a:ext uri="{FF2B5EF4-FFF2-40B4-BE49-F238E27FC236}">
                <a16:creationId xmlns="" xmlns:a16="http://schemas.microsoft.com/office/drawing/2014/main" id="{C9ADDA02-2794-4D4E-B78D-D121C10FC1E2}"/>
              </a:ext>
            </a:extLst>
          </p:cNvPr>
          <p:cNvGrpSpPr/>
          <p:nvPr/>
        </p:nvGrpSpPr>
        <p:grpSpPr>
          <a:xfrm>
            <a:off x="6414050" y="3609986"/>
            <a:ext cx="145217" cy="228291"/>
            <a:chOff x="7726238" y="1801295"/>
            <a:chExt cx="145217" cy="228291"/>
          </a:xfrm>
        </p:grpSpPr>
        <p:cxnSp>
          <p:nvCxnSpPr>
            <p:cNvPr id="122" name="Straight Connector 121">
              <a:extLst>
                <a:ext uri="{FF2B5EF4-FFF2-40B4-BE49-F238E27FC236}">
                  <a16:creationId xmlns="" xmlns:a16="http://schemas.microsoft.com/office/drawing/2014/main" id="{8A722676-500B-D24C-9B66-294E9F7F618E}"/>
                </a:ext>
              </a:extLst>
            </p:cNvPr>
            <p:cNvCxnSpPr>
              <a:cxnSpLocks/>
            </p:cNvCxnSpPr>
            <p:nvPr/>
          </p:nvCxnSpPr>
          <p:spPr>
            <a:xfrm>
              <a:off x="7765884" y="1801295"/>
              <a:ext cx="0" cy="18976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23" name="Group 122">
              <a:extLst>
                <a:ext uri="{FF2B5EF4-FFF2-40B4-BE49-F238E27FC236}">
                  <a16:creationId xmlns="" xmlns:a16="http://schemas.microsoft.com/office/drawing/2014/main" id="{8CC98C9D-6207-C24A-8ABF-D494C9A41A2F}"/>
                </a:ext>
              </a:extLst>
            </p:cNvPr>
            <p:cNvGrpSpPr/>
            <p:nvPr/>
          </p:nvGrpSpPr>
          <p:grpSpPr>
            <a:xfrm>
              <a:off x="7726238" y="1895899"/>
              <a:ext cx="145217" cy="133687"/>
              <a:chOff x="7959583" y="1966323"/>
              <a:chExt cx="145217" cy="133687"/>
            </a:xfrm>
          </p:grpSpPr>
          <p:cxnSp>
            <p:nvCxnSpPr>
              <p:cNvPr id="124" name="Straight Connector 123">
                <a:extLst>
                  <a:ext uri="{FF2B5EF4-FFF2-40B4-BE49-F238E27FC236}">
                    <a16:creationId xmlns="" xmlns:a16="http://schemas.microsoft.com/office/drawing/2014/main" id="{5387E567-4145-EB46-8408-8B967920AF52}"/>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 xmlns:a16="http://schemas.microsoft.com/office/drawing/2014/main" id="{FEF047ED-BADD-CE45-B01B-C22E9C1DFF93}"/>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126" name="Group 125">
            <a:extLst>
              <a:ext uri="{FF2B5EF4-FFF2-40B4-BE49-F238E27FC236}">
                <a16:creationId xmlns="" xmlns:a16="http://schemas.microsoft.com/office/drawing/2014/main" id="{F7CCC824-7CEC-B041-A513-A012EC55CABA}"/>
              </a:ext>
            </a:extLst>
          </p:cNvPr>
          <p:cNvGrpSpPr/>
          <p:nvPr/>
        </p:nvGrpSpPr>
        <p:grpSpPr>
          <a:xfrm>
            <a:off x="8139023" y="3590413"/>
            <a:ext cx="145217" cy="253411"/>
            <a:chOff x="7726238" y="1776175"/>
            <a:chExt cx="145217" cy="253411"/>
          </a:xfrm>
        </p:grpSpPr>
        <p:cxnSp>
          <p:nvCxnSpPr>
            <p:cNvPr id="127" name="Straight Connector 126">
              <a:extLst>
                <a:ext uri="{FF2B5EF4-FFF2-40B4-BE49-F238E27FC236}">
                  <a16:creationId xmlns="" xmlns:a16="http://schemas.microsoft.com/office/drawing/2014/main" id="{880DD43A-CAD9-864D-9945-198685D29C20}"/>
                </a:ext>
              </a:extLst>
            </p:cNvPr>
            <p:cNvCxnSpPr>
              <a:cxnSpLocks/>
            </p:cNvCxnSpPr>
            <p:nvPr/>
          </p:nvCxnSpPr>
          <p:spPr>
            <a:xfrm>
              <a:off x="7765884" y="1776175"/>
              <a:ext cx="0" cy="214886"/>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28" name="Group 127">
              <a:extLst>
                <a:ext uri="{FF2B5EF4-FFF2-40B4-BE49-F238E27FC236}">
                  <a16:creationId xmlns="" xmlns:a16="http://schemas.microsoft.com/office/drawing/2014/main" id="{235471C9-2A41-284B-86B3-B7F526F69D7E}"/>
                </a:ext>
              </a:extLst>
            </p:cNvPr>
            <p:cNvGrpSpPr/>
            <p:nvPr/>
          </p:nvGrpSpPr>
          <p:grpSpPr>
            <a:xfrm>
              <a:off x="7726238" y="1895899"/>
              <a:ext cx="145217" cy="133687"/>
              <a:chOff x="7959583" y="1966323"/>
              <a:chExt cx="145217" cy="133687"/>
            </a:xfrm>
          </p:grpSpPr>
          <p:cxnSp>
            <p:nvCxnSpPr>
              <p:cNvPr id="129" name="Straight Connector 128">
                <a:extLst>
                  <a:ext uri="{FF2B5EF4-FFF2-40B4-BE49-F238E27FC236}">
                    <a16:creationId xmlns="" xmlns:a16="http://schemas.microsoft.com/office/drawing/2014/main" id="{30642499-DE57-C14B-92BD-52CC06BF2393}"/>
                  </a:ext>
                </a:extLst>
              </p:cNvPr>
              <p:cNvCxnSpPr>
                <a:cxnSpLocks/>
              </p:cNvCxnSpPr>
              <p:nvPr/>
            </p:nvCxnSpPr>
            <p:spPr>
              <a:xfrm rot="2700000">
                <a:off x="8037957"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 xmlns:a16="http://schemas.microsoft.com/office/drawing/2014/main" id="{5A929171-070E-694B-B07C-8FCC182B4825}"/>
                  </a:ext>
                </a:extLst>
              </p:cNvPr>
              <p:cNvCxnSpPr>
                <a:cxnSpLocks/>
              </p:cNvCxnSpPr>
              <p:nvPr/>
            </p:nvCxnSpPr>
            <p:spPr>
              <a:xfrm rot="18900000">
                <a:off x="7959583" y="1966323"/>
                <a:ext cx="0" cy="1336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grpSp>
        <p:nvGrpSpPr>
          <p:cNvPr id="2" name="Group 1">
            <a:extLst>
              <a:ext uri="{FF2B5EF4-FFF2-40B4-BE49-F238E27FC236}">
                <a16:creationId xmlns="" xmlns:a16="http://schemas.microsoft.com/office/drawing/2014/main" id="{E8E27CB5-6038-8F4D-8AE8-9B41F066BC13}"/>
              </a:ext>
            </a:extLst>
          </p:cNvPr>
          <p:cNvGrpSpPr/>
          <p:nvPr/>
        </p:nvGrpSpPr>
        <p:grpSpPr>
          <a:xfrm>
            <a:off x="304794" y="3820372"/>
            <a:ext cx="1260000" cy="1873424"/>
            <a:chOff x="304794" y="2889904"/>
            <a:chExt cx="1260000" cy="1873424"/>
          </a:xfrm>
        </p:grpSpPr>
        <p:sp>
          <p:nvSpPr>
            <p:cNvPr id="28" name="Rounded Rectangle 27">
              <a:extLst>
                <a:ext uri="{FF2B5EF4-FFF2-40B4-BE49-F238E27FC236}">
                  <a16:creationId xmlns="" xmlns:a16="http://schemas.microsoft.com/office/drawing/2014/main" id="{4917E8AF-FB52-1B43-8A1F-4966AADFC461}"/>
                </a:ext>
              </a:extLst>
            </p:cNvPr>
            <p:cNvSpPr/>
            <p:nvPr/>
          </p:nvSpPr>
          <p:spPr>
            <a:xfrm>
              <a:off x="304794" y="3490425"/>
              <a:ext cx="1260000" cy="1272903"/>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tIns="216000" rIns="72000" rtlCol="0" anchor="t" anchorCtr="0"/>
            <a:lstStyle/>
            <a:p>
              <a:pPr marL="108000" indent="-108000">
                <a:lnSpc>
                  <a:spcPct val="110000"/>
                </a:lnSpc>
                <a:buClr>
                  <a:schemeClr val="accent1"/>
                </a:buClr>
                <a:buFont typeface="Arial" panose="020B0604020202020204" pitchFamily="34" charset="0"/>
                <a:buChar char="•"/>
              </a:pPr>
              <a:r>
                <a:rPr lang="en-CA" sz="9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Ladders</a:t>
              </a:r>
              <a:endParaRPr lang="en-CA"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10000"/>
                </a:lnSpc>
                <a:buClr>
                  <a:schemeClr val="accent1"/>
                </a:buClr>
              </a:pP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900" dirty="0">
                  <a:solidFill>
                    <a:srgbClr val="ED8B00"/>
                  </a:solidFill>
                  <a:latin typeface="Verdana" panose="020B0604030504040204" pitchFamily="34" charset="0"/>
                  <a:ea typeface="Verdana" panose="020B0604030504040204" pitchFamily="34" charset="0"/>
                  <a:cs typeface="Verdana" panose="020B0604030504040204" pitchFamily="34" charset="0"/>
                </a:rPr>
                <a:t>-</a:t>
              </a: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 Enhanced focus   </a:t>
              </a:r>
              <a:endParaRPr lang="en-CA"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8000" indent="-108000">
                <a:lnSpc>
                  <a:spcPct val="110000"/>
                </a:lnSpc>
                <a:spcBef>
                  <a:spcPts val="300"/>
                </a:spcBef>
                <a:buClr>
                  <a:schemeClr val="accent1"/>
                </a:buClr>
                <a:buFont typeface="Arial" panose="020B0604020202020204" pitchFamily="34" charset="0"/>
                <a:buChar char="•"/>
              </a:pPr>
              <a:r>
                <a:rPr lang="en-CA" sz="900" dirty="0">
                  <a:solidFill>
                    <a:schemeClr val="tx1"/>
                  </a:solidFill>
                  <a:latin typeface="Verdana" panose="020B0604030504040204" pitchFamily="34" charset="0"/>
                  <a:ea typeface="Verdana" panose="020B0604030504040204" pitchFamily="34" charset="0"/>
                  <a:cs typeface="Verdana" panose="020B0604030504040204" pitchFamily="34" charset="0"/>
                </a:rPr>
                <a:t>Scaffolds</a:t>
              </a:r>
            </a:p>
            <a:p>
              <a:pPr marL="108000" indent="-108000">
                <a:lnSpc>
                  <a:spcPct val="110000"/>
                </a:lnSpc>
                <a:spcBef>
                  <a:spcPts val="300"/>
                </a:spcBef>
                <a:buClr>
                  <a:schemeClr val="accent1"/>
                </a:buClr>
                <a:buFont typeface="Arial" panose="020B0604020202020204" pitchFamily="34" charset="0"/>
                <a:buChar char="•"/>
              </a:pPr>
              <a:r>
                <a:rPr lang="en-CA" sz="900" dirty="0">
                  <a:solidFill>
                    <a:schemeClr val="tx1"/>
                  </a:solidFill>
                  <a:latin typeface="Verdana" panose="020B0604030504040204" pitchFamily="34" charset="0"/>
                  <a:ea typeface="Verdana" panose="020B0604030504040204" pitchFamily="34" charset="0"/>
                  <a:cs typeface="Verdana" panose="020B0604030504040204" pitchFamily="34" charset="0"/>
                </a:rPr>
                <a:t>Work platforms</a:t>
              </a:r>
            </a:p>
            <a:p>
              <a:pPr marL="108000" indent="-108000">
                <a:lnSpc>
                  <a:spcPct val="110000"/>
                </a:lnSpc>
                <a:spcBef>
                  <a:spcPts val="300"/>
                </a:spcBef>
                <a:buClr>
                  <a:schemeClr val="accent1"/>
                </a:buClr>
                <a:buFont typeface="Arial" panose="020B0604020202020204" pitchFamily="34" charset="0"/>
                <a:buChar char="•"/>
              </a:pP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rPr>
                <a:t>Fixed Structures</a:t>
              </a:r>
              <a:endParaRPr lang="en-CA" sz="9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108000" indent="-108000" algn="ctr">
                <a:lnSpc>
                  <a:spcPct val="110000"/>
                </a:lnSpc>
                <a:spcBef>
                  <a:spcPts val="300"/>
                </a:spcBef>
                <a:buClr>
                  <a:schemeClr val="accent1"/>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lnSpc>
                  <a:spcPct val="110000"/>
                </a:lnSpc>
                <a:spcBef>
                  <a:spcPts val="300"/>
                </a:spcBef>
                <a:buClr>
                  <a:schemeClr val="accent1"/>
                </a:buCl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sp>
          <p:nvSpPr>
            <p:cNvPr id="36" name="Round Same Side Corner Rectangle 35">
              <a:extLst>
                <a:ext uri="{FF2B5EF4-FFF2-40B4-BE49-F238E27FC236}">
                  <a16:creationId xmlns="" xmlns:a16="http://schemas.microsoft.com/office/drawing/2014/main" id="{4061D288-86C4-0B4E-BFBB-095F6A30F1F8}"/>
                </a:ext>
              </a:extLst>
            </p:cNvPr>
            <p:cNvSpPr/>
            <p:nvPr/>
          </p:nvSpPr>
          <p:spPr>
            <a:xfrm>
              <a:off x="304794" y="2889904"/>
              <a:ext cx="1260000" cy="663532"/>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ctr" anchorCtr="0"/>
            <a:lstStyle/>
            <a:p>
              <a:pPr algn="ctr">
                <a:spcAft>
                  <a:spcPts val="600"/>
                </a:spcAft>
              </a:pPr>
              <a:r>
                <a:rPr lang="en-CA" sz="1100" b="1" dirty="0">
                  <a:latin typeface="Verdana" panose="020B0604030504040204" pitchFamily="34" charset="0"/>
                  <a:ea typeface="Verdana" panose="020B0604030504040204" pitchFamily="34" charset="0"/>
                  <a:cs typeface="Verdana" panose="020B0604030504040204" pitchFamily="34" charset="0"/>
                </a:rPr>
                <a:t>Falls from elevation</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Group 2">
            <a:extLst>
              <a:ext uri="{FF2B5EF4-FFF2-40B4-BE49-F238E27FC236}">
                <a16:creationId xmlns="" xmlns:a16="http://schemas.microsoft.com/office/drawing/2014/main" id="{14DC62DF-7E7E-DC4E-8EEF-261E249370B5}"/>
              </a:ext>
            </a:extLst>
          </p:cNvPr>
          <p:cNvGrpSpPr/>
          <p:nvPr/>
        </p:nvGrpSpPr>
        <p:grpSpPr>
          <a:xfrm>
            <a:off x="1701170" y="3834123"/>
            <a:ext cx="1156380" cy="1859674"/>
            <a:chOff x="1729747" y="2889904"/>
            <a:chExt cx="1225129" cy="1579667"/>
          </a:xfrm>
        </p:grpSpPr>
        <p:sp>
          <p:nvSpPr>
            <p:cNvPr id="30" name="Rounded Rectangle 29">
              <a:extLst>
                <a:ext uri="{FF2B5EF4-FFF2-40B4-BE49-F238E27FC236}">
                  <a16:creationId xmlns="" xmlns:a16="http://schemas.microsoft.com/office/drawing/2014/main" id="{C3FE7DAB-988F-2444-A25C-E368E3AE55AB}"/>
                </a:ext>
              </a:extLst>
            </p:cNvPr>
            <p:cNvSpPr/>
            <p:nvPr/>
          </p:nvSpPr>
          <p:spPr>
            <a:xfrm>
              <a:off x="1729747" y="3404734"/>
              <a:ext cx="1225129" cy="1064837"/>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tIns="216000" rtlCol="0" anchor="t" anchorCtr="0"/>
            <a:lstStyle/>
            <a:p>
              <a:pPr marL="108000" indent="-108000">
                <a:lnSpc>
                  <a:spcPct val="110000"/>
                </a:lnSpc>
                <a:buClr>
                  <a:schemeClr val="accent1"/>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Mobile equipment  </a:t>
              </a:r>
            </a:p>
          </p:txBody>
        </p:sp>
        <p:sp>
          <p:nvSpPr>
            <p:cNvPr id="39" name="Round Same Side Corner Rectangle 38">
              <a:extLst>
                <a:ext uri="{FF2B5EF4-FFF2-40B4-BE49-F238E27FC236}">
                  <a16:creationId xmlns="" xmlns:a16="http://schemas.microsoft.com/office/drawing/2014/main" id="{EA4376F9-6F88-D24D-B62E-5FDEE0D56EB5}"/>
                </a:ext>
              </a:extLst>
            </p:cNvPr>
            <p:cNvSpPr/>
            <p:nvPr/>
          </p:nvSpPr>
          <p:spPr>
            <a:xfrm>
              <a:off x="1730876" y="2889904"/>
              <a:ext cx="1224000" cy="558532"/>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ctr" anchorCtr="0"/>
            <a:lstStyle/>
            <a:p>
              <a:pPr algn="ctr">
                <a:spcAft>
                  <a:spcPts val="600"/>
                </a:spcAft>
              </a:pPr>
              <a:r>
                <a:rPr lang="en-CA" sz="1100" b="1" dirty="0">
                  <a:latin typeface="Verdana" panose="020B0604030504040204" pitchFamily="34" charset="0"/>
                  <a:ea typeface="Verdana" panose="020B0604030504040204" pitchFamily="34" charset="0"/>
                  <a:cs typeface="Verdana" panose="020B0604030504040204" pitchFamily="34" charset="0"/>
                </a:rPr>
                <a:t>Struck by</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4">
            <a:extLst>
              <a:ext uri="{FF2B5EF4-FFF2-40B4-BE49-F238E27FC236}">
                <a16:creationId xmlns="" xmlns:a16="http://schemas.microsoft.com/office/drawing/2014/main" id="{12C888C3-AF66-BA4F-840E-F908AD15E31B}"/>
              </a:ext>
            </a:extLst>
          </p:cNvPr>
          <p:cNvGrpSpPr/>
          <p:nvPr/>
        </p:nvGrpSpPr>
        <p:grpSpPr>
          <a:xfrm>
            <a:off x="2976637" y="3839314"/>
            <a:ext cx="1225044" cy="1854482"/>
            <a:chOff x="3067604" y="2908850"/>
            <a:chExt cx="1225044" cy="1526102"/>
          </a:xfrm>
        </p:grpSpPr>
        <p:sp>
          <p:nvSpPr>
            <p:cNvPr id="31" name="Rounded Rectangle 30">
              <a:extLst>
                <a:ext uri="{FF2B5EF4-FFF2-40B4-BE49-F238E27FC236}">
                  <a16:creationId xmlns="" xmlns:a16="http://schemas.microsoft.com/office/drawing/2014/main" id="{7FB68C1D-F0EB-0C42-BCBB-828CA73B876F}"/>
                </a:ext>
              </a:extLst>
            </p:cNvPr>
            <p:cNvSpPr/>
            <p:nvPr/>
          </p:nvSpPr>
          <p:spPr>
            <a:xfrm>
              <a:off x="3067604" y="3363616"/>
              <a:ext cx="1217103" cy="1071336"/>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tIns="216000" rtlCol="0" anchor="t" anchorCtr="0"/>
            <a:lstStyle/>
            <a:p>
              <a:pPr marL="108000" indent="-108000">
                <a:lnSpc>
                  <a:spcPct val="110000"/>
                </a:lnSpc>
                <a:buClr>
                  <a:schemeClr val="accent1"/>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Limits of approach </a:t>
              </a:r>
            </a:p>
            <a:p>
              <a:pPr marL="108000" indent="-108000">
                <a:lnSpc>
                  <a:spcPct val="110000"/>
                </a:lnSpc>
                <a:spcBef>
                  <a:spcPts val="300"/>
                </a:spcBef>
                <a:buClr>
                  <a:schemeClr val="accent1"/>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Form 30M33 pilot</a:t>
              </a:r>
            </a:p>
            <a:p>
              <a:pPr marL="108000" indent="-108000">
                <a:lnSpc>
                  <a:spcPct val="110000"/>
                </a:lnSpc>
                <a:spcBef>
                  <a:spcPts val="300"/>
                </a:spcBef>
                <a:buClr>
                  <a:schemeClr val="accent1"/>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‘Plan for 10’  </a:t>
              </a:r>
            </a:p>
          </p:txBody>
        </p:sp>
        <p:sp>
          <p:nvSpPr>
            <p:cNvPr id="40" name="Round Same Side Corner Rectangle 39">
              <a:extLst>
                <a:ext uri="{FF2B5EF4-FFF2-40B4-BE49-F238E27FC236}">
                  <a16:creationId xmlns="" xmlns:a16="http://schemas.microsoft.com/office/drawing/2014/main" id="{5F430915-9CBE-F34D-A1B8-375E91EFAE03}"/>
                </a:ext>
              </a:extLst>
            </p:cNvPr>
            <p:cNvSpPr/>
            <p:nvPr/>
          </p:nvSpPr>
          <p:spPr>
            <a:xfrm>
              <a:off x="3068648" y="2908850"/>
              <a:ext cx="1224000" cy="541559"/>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ctr" anchorCtr="0"/>
            <a:lstStyle/>
            <a:p>
              <a:pPr algn="ctr">
                <a:spcAft>
                  <a:spcPts val="600"/>
                </a:spcAft>
              </a:pPr>
              <a:r>
                <a:rPr lang="en-CA" sz="1100" b="1" dirty="0">
                  <a:latin typeface="Verdana" panose="020B0604030504040204" pitchFamily="34" charset="0"/>
                  <a:ea typeface="Verdana" panose="020B0604030504040204" pitchFamily="34" charset="0"/>
                  <a:cs typeface="Verdana" panose="020B0604030504040204" pitchFamily="34" charset="0"/>
                </a:rPr>
                <a:t>High voltage</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a:extLst>
              <a:ext uri="{FF2B5EF4-FFF2-40B4-BE49-F238E27FC236}">
                <a16:creationId xmlns="" xmlns:a16="http://schemas.microsoft.com/office/drawing/2014/main" id="{95B711ED-ABE2-9547-A657-548FFD945524}"/>
              </a:ext>
            </a:extLst>
          </p:cNvPr>
          <p:cNvGrpSpPr/>
          <p:nvPr/>
        </p:nvGrpSpPr>
        <p:grpSpPr>
          <a:xfrm>
            <a:off x="4292738" y="3834122"/>
            <a:ext cx="1332325" cy="1859677"/>
            <a:chOff x="4504274" y="2875985"/>
            <a:chExt cx="1224000" cy="1537144"/>
          </a:xfrm>
        </p:grpSpPr>
        <p:sp>
          <p:nvSpPr>
            <p:cNvPr id="32" name="Rounded Rectangle 31">
              <a:extLst>
                <a:ext uri="{FF2B5EF4-FFF2-40B4-BE49-F238E27FC236}">
                  <a16:creationId xmlns="" xmlns:a16="http://schemas.microsoft.com/office/drawing/2014/main" id="{EE6E86E6-CC20-F240-A4DB-C9DB864A4AE1}"/>
                </a:ext>
              </a:extLst>
            </p:cNvPr>
            <p:cNvSpPr/>
            <p:nvPr/>
          </p:nvSpPr>
          <p:spPr>
            <a:xfrm>
              <a:off x="4504274" y="3348360"/>
              <a:ext cx="1224000" cy="1064769"/>
            </a:xfrm>
            <a:prstGeom prst="roundRect">
              <a:avLst>
                <a:gd name="adj" fmla="val 7825"/>
              </a:avLst>
            </a:prstGeom>
            <a:solidFill>
              <a:schemeClr val="bg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tIns="216000" rtlCol="0" anchor="t" anchorCtr="0"/>
            <a:lstStyle/>
            <a:p>
              <a:pPr marL="108000" indent="-108000">
                <a:lnSpc>
                  <a:spcPct val="110000"/>
                </a:lnSpc>
                <a:buClr>
                  <a:schemeClr val="accent1"/>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Overexertion and Repetitive Strain</a:t>
              </a:r>
            </a:p>
          </p:txBody>
        </p:sp>
        <p:sp>
          <p:nvSpPr>
            <p:cNvPr id="41" name="Round Same Side Corner Rectangle 40">
              <a:extLst>
                <a:ext uri="{FF2B5EF4-FFF2-40B4-BE49-F238E27FC236}">
                  <a16:creationId xmlns="" xmlns:a16="http://schemas.microsoft.com/office/drawing/2014/main" id="{439FFC8C-94C9-B04B-A098-CD587E093E2B}"/>
                </a:ext>
              </a:extLst>
            </p:cNvPr>
            <p:cNvSpPr/>
            <p:nvPr/>
          </p:nvSpPr>
          <p:spPr>
            <a:xfrm>
              <a:off x="4504274" y="2875985"/>
              <a:ext cx="1224000" cy="573828"/>
            </a:xfrm>
            <a:prstGeom prst="round2SameRect">
              <a:avLst>
                <a:gd name="adj1" fmla="val 16753"/>
                <a:gd name="adj2" fmla="val 0"/>
              </a:avLst>
            </a:prstGeom>
            <a:solidFill>
              <a:schemeClr val="accent1"/>
            </a:solidFill>
            <a:ln w="22225">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ctr" anchorCtr="0"/>
            <a:lstStyle/>
            <a:p>
              <a:pPr algn="ctr">
                <a:spcAft>
                  <a:spcPts val="600"/>
                </a:spcAft>
              </a:pPr>
              <a:r>
                <a:rPr lang="en-CA" sz="900" b="1" dirty="0">
                  <a:latin typeface="Verdana" panose="020B0604030504040204" pitchFamily="34" charset="0"/>
                  <a:ea typeface="Verdana" panose="020B0604030504040204" pitchFamily="34" charset="0"/>
                  <a:cs typeface="Verdana" panose="020B0604030504040204" pitchFamily="34" charset="0"/>
                </a:rPr>
                <a:t>Musculoskeletal</a:t>
              </a:r>
              <a:endParaRPr lang="en-CA" sz="9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7">
            <a:extLst>
              <a:ext uri="{FF2B5EF4-FFF2-40B4-BE49-F238E27FC236}">
                <a16:creationId xmlns="" xmlns:a16="http://schemas.microsoft.com/office/drawing/2014/main" id="{746C79A5-E427-9D4F-BD6C-2EEA9A1C482A}"/>
              </a:ext>
            </a:extLst>
          </p:cNvPr>
          <p:cNvGrpSpPr/>
          <p:nvPr/>
        </p:nvGrpSpPr>
        <p:grpSpPr>
          <a:xfrm>
            <a:off x="5706991" y="3839314"/>
            <a:ext cx="1506006" cy="1854482"/>
            <a:chOff x="6007548" y="2908850"/>
            <a:chExt cx="1362643" cy="1560815"/>
          </a:xfrm>
        </p:grpSpPr>
        <p:sp>
          <p:nvSpPr>
            <p:cNvPr id="33" name="Rounded Rectangle 32">
              <a:extLst>
                <a:ext uri="{FF2B5EF4-FFF2-40B4-BE49-F238E27FC236}">
                  <a16:creationId xmlns="" xmlns:a16="http://schemas.microsoft.com/office/drawing/2014/main" id="{C7DD5E18-B8C6-8B41-BF3F-A7D2739ED303}"/>
                </a:ext>
              </a:extLst>
            </p:cNvPr>
            <p:cNvSpPr/>
            <p:nvPr/>
          </p:nvSpPr>
          <p:spPr>
            <a:xfrm>
              <a:off x="6009121" y="3392841"/>
              <a:ext cx="1361070" cy="1076824"/>
            </a:xfrm>
            <a:prstGeom prst="roundRect">
              <a:avLst>
                <a:gd name="adj" fmla="val 7825"/>
              </a:avLst>
            </a:prstGeom>
            <a:solidFill>
              <a:schemeClr val="bg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tIns="216000" numCol="1" rtlCol="0" anchor="t" anchorCtr="0"/>
            <a:lstStyle/>
            <a:p>
              <a:pPr marL="108000" indent="-108000">
                <a:lnSpc>
                  <a:spcPct val="110000"/>
                </a:lnSpc>
                <a:buClr>
                  <a:schemeClr val="accent3"/>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Inspection</a:t>
              </a:r>
            </a:p>
            <a:p>
              <a:pPr marL="108000" indent="-108000">
                <a:lnSpc>
                  <a:spcPct val="110000"/>
                </a:lnSpc>
                <a:spcBef>
                  <a:spcPts val="300"/>
                </a:spcBef>
                <a:buClr>
                  <a:schemeClr val="accent3"/>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Supervision</a:t>
              </a:r>
            </a:p>
            <a:p>
              <a:pPr marL="108000" indent="-108000">
                <a:lnSpc>
                  <a:spcPct val="110000"/>
                </a:lnSpc>
                <a:spcBef>
                  <a:spcPts val="300"/>
                </a:spcBef>
                <a:buClr>
                  <a:schemeClr val="accent3"/>
                </a:buClr>
                <a:buFont typeface="Arial" panose="020B0604020202020204" pitchFamily="34" charset="0"/>
                <a:buChar char="•"/>
              </a:pPr>
              <a:r>
                <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rPr>
                <a:t>Operation  </a:t>
              </a:r>
            </a:p>
            <a:p>
              <a:pPr marL="108000" indent="-108000" algn="ctr">
                <a:lnSpc>
                  <a:spcPct val="110000"/>
                </a:lnSpc>
                <a:buClr>
                  <a:schemeClr val="tx2"/>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Round Same Side Corner Rectangle 41">
              <a:extLst>
                <a:ext uri="{FF2B5EF4-FFF2-40B4-BE49-F238E27FC236}">
                  <a16:creationId xmlns="" xmlns:a16="http://schemas.microsoft.com/office/drawing/2014/main" id="{6D662EE1-0901-7A41-AF08-77FF63F5D646}"/>
                </a:ext>
              </a:extLst>
            </p:cNvPr>
            <p:cNvSpPr/>
            <p:nvPr/>
          </p:nvSpPr>
          <p:spPr>
            <a:xfrm>
              <a:off x="6007548" y="2908850"/>
              <a:ext cx="1362598" cy="554718"/>
            </a:xfrm>
            <a:prstGeom prst="round2SameRect">
              <a:avLst>
                <a:gd name="adj1" fmla="val 16753"/>
                <a:gd name="adj2" fmla="val 0"/>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ctr" anchorCtr="0"/>
            <a:lstStyle/>
            <a:p>
              <a:pPr algn="ctr">
                <a:spcAft>
                  <a:spcPts val="600"/>
                </a:spcAft>
              </a:pPr>
              <a:r>
                <a:rPr lang="en-CA" sz="1100" b="1" dirty="0">
                  <a:latin typeface="Verdana" panose="020B0604030504040204" pitchFamily="34" charset="0"/>
                  <a:ea typeface="Verdana" panose="020B0604030504040204" pitchFamily="34" charset="0"/>
                  <a:cs typeface="Verdana" panose="020B0604030504040204" pitchFamily="34" charset="0"/>
                </a:rPr>
                <a:t>Tower cranes/</a:t>
              </a:r>
              <a:br>
                <a:rPr lang="en-CA" sz="1100" b="1" dirty="0">
                  <a:latin typeface="Verdana" panose="020B0604030504040204" pitchFamily="34" charset="0"/>
                  <a:ea typeface="Verdana" panose="020B0604030504040204" pitchFamily="34" charset="0"/>
                  <a:cs typeface="Verdana" panose="020B0604030504040204" pitchFamily="34" charset="0"/>
                </a:rPr>
              </a:br>
              <a:r>
                <a:rPr lang="en-CA" sz="1100" b="1" dirty="0">
                  <a:latin typeface="Verdana" panose="020B0604030504040204" pitchFamily="34" charset="0"/>
                  <a:ea typeface="Verdana" panose="020B0604030504040204" pitchFamily="34" charset="0"/>
                  <a:cs typeface="Verdana" panose="020B0604030504040204" pitchFamily="34" charset="0"/>
                </a:rPr>
                <a:t>mobile equipment</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a:extLst>
              <a:ext uri="{FF2B5EF4-FFF2-40B4-BE49-F238E27FC236}">
                <a16:creationId xmlns="" xmlns:a16="http://schemas.microsoft.com/office/drawing/2014/main" id="{1D3ABA3F-763E-014F-93FC-6E787C84999B}"/>
              </a:ext>
            </a:extLst>
          </p:cNvPr>
          <p:cNvGrpSpPr/>
          <p:nvPr/>
        </p:nvGrpSpPr>
        <p:grpSpPr>
          <a:xfrm>
            <a:off x="7292405" y="3839319"/>
            <a:ext cx="1645604" cy="1854480"/>
            <a:chOff x="7247189" y="2908850"/>
            <a:chExt cx="1645604" cy="1612881"/>
          </a:xfrm>
        </p:grpSpPr>
        <p:sp>
          <p:nvSpPr>
            <p:cNvPr id="34" name="Rounded Rectangle 33">
              <a:extLst>
                <a:ext uri="{FF2B5EF4-FFF2-40B4-BE49-F238E27FC236}">
                  <a16:creationId xmlns="" xmlns:a16="http://schemas.microsoft.com/office/drawing/2014/main" id="{DDD31C64-22B9-4541-8AED-0269E1FDF8A3}"/>
                </a:ext>
              </a:extLst>
            </p:cNvPr>
            <p:cNvSpPr/>
            <p:nvPr/>
          </p:nvSpPr>
          <p:spPr>
            <a:xfrm>
              <a:off x="7247189" y="3362215"/>
              <a:ext cx="1644560" cy="1159516"/>
            </a:xfrm>
            <a:prstGeom prst="roundRect">
              <a:avLst>
                <a:gd name="adj" fmla="val 7825"/>
              </a:avLst>
            </a:prstGeom>
            <a:solidFill>
              <a:schemeClr val="bg1"/>
            </a:solidFill>
            <a:ln w="22225">
              <a:solidFill>
                <a:schemeClr val="accent3"/>
              </a:solidFill>
            </a:ln>
            <a:effectLst/>
          </p:spPr>
          <p:style>
            <a:lnRef idx="1">
              <a:schemeClr val="accent1"/>
            </a:lnRef>
            <a:fillRef idx="3">
              <a:schemeClr val="accent1"/>
            </a:fillRef>
            <a:effectRef idx="2">
              <a:schemeClr val="accent1"/>
            </a:effectRef>
            <a:fontRef idx="minor">
              <a:schemeClr val="lt1"/>
            </a:fontRef>
          </p:style>
          <p:txBody>
            <a:bodyPr tIns="216000" rtlCol="0" anchor="t" anchorCtr="0"/>
            <a:lstStyle/>
            <a:p>
              <a:pPr marL="108000" indent="-108000" algn="ctr">
                <a:lnSpc>
                  <a:spcPct val="110000"/>
                </a:lnSpc>
                <a:buClr>
                  <a:schemeClr val="accent3"/>
                </a:buClr>
                <a:buFont typeface="Arial" panose="020B0604020202020204" pitchFamily="34" charset="0"/>
                <a:buChar char="•"/>
              </a:pPr>
              <a:endParaRPr lang="en-CA" sz="1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Round Same Side Corner Rectangle 42">
              <a:extLst>
                <a:ext uri="{FF2B5EF4-FFF2-40B4-BE49-F238E27FC236}">
                  <a16:creationId xmlns="" xmlns:a16="http://schemas.microsoft.com/office/drawing/2014/main" id="{3FE5E1AA-B7A6-0645-B7A2-9CF884FF9D7B}"/>
                </a:ext>
              </a:extLst>
            </p:cNvPr>
            <p:cNvSpPr/>
            <p:nvPr/>
          </p:nvSpPr>
          <p:spPr>
            <a:xfrm>
              <a:off x="7248233" y="2908850"/>
              <a:ext cx="1644560" cy="564996"/>
            </a:xfrm>
            <a:prstGeom prst="round2SameRect">
              <a:avLst>
                <a:gd name="adj1" fmla="val 16753"/>
                <a:gd name="adj2" fmla="val 0"/>
              </a:avLst>
            </a:prstGeom>
            <a:solidFill>
              <a:schemeClr val="accent3"/>
            </a:solidFill>
            <a:ln w="22225">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72000" rIns="72000" bIns="90000" rtlCol="0" anchor="ctr" anchorCtr="0"/>
            <a:lstStyle/>
            <a:p>
              <a:pPr algn="ctr">
                <a:spcAft>
                  <a:spcPts val="600"/>
                </a:spcAft>
              </a:pPr>
              <a:r>
                <a:rPr lang="en-CA" sz="1100" b="1" dirty="0">
                  <a:latin typeface="Verdana" panose="020B0604030504040204" pitchFamily="34" charset="0"/>
                  <a:ea typeface="Verdana" panose="020B0604030504040204" pitchFamily="34" charset="0"/>
                  <a:cs typeface="Verdana" panose="020B0604030504040204" pitchFamily="34" charset="0"/>
                </a:rPr>
                <a:t>Occupational Disease</a:t>
              </a:r>
              <a:endParaRPr lang="en-CA" sz="1000" dirty="0">
                <a:latin typeface="Verdana" panose="020B0604030504040204" pitchFamily="34" charset="0"/>
                <a:ea typeface="Verdana" panose="020B0604030504040204" pitchFamily="34" charset="0"/>
                <a:cs typeface="Verdana" panose="020B0604030504040204" pitchFamily="34" charset="0"/>
              </a:endParaRPr>
            </a:p>
          </p:txBody>
        </p:sp>
      </p:grpSp>
      <p:sp>
        <p:nvSpPr>
          <p:cNvPr id="10" name="TextBox 9">
            <a:extLst>
              <a:ext uri="{FF2B5EF4-FFF2-40B4-BE49-F238E27FC236}">
                <a16:creationId xmlns="" xmlns:a16="http://schemas.microsoft.com/office/drawing/2014/main" id="{B2E826F7-27EB-134E-8DE4-0567BE48221A}"/>
              </a:ext>
            </a:extLst>
          </p:cNvPr>
          <p:cNvSpPr txBox="1"/>
          <p:nvPr/>
        </p:nvSpPr>
        <p:spPr>
          <a:xfrm>
            <a:off x="7306860" y="4651840"/>
            <a:ext cx="1851594" cy="900000"/>
          </a:xfrm>
          <a:prstGeom prst="rect">
            <a:avLst/>
          </a:prstGeom>
          <a:noFill/>
        </p:spPr>
        <p:txBody>
          <a:bodyPr wrap="square" numCol="2" spcCol="36000" rtlCol="0">
            <a:spAutoFit/>
          </a:bodyPr>
          <a:lstStyle/>
          <a:p>
            <a:pPr marL="108000" indent="-108000">
              <a:lnSpc>
                <a:spcPct val="110000"/>
              </a:lnSpc>
              <a:spcBef>
                <a:spcPts val="300"/>
              </a:spcBef>
              <a:buClr>
                <a:srgbClr val="776E64"/>
              </a:buClr>
              <a:buFont typeface="Arial" panose="020B0604020202020204" pitchFamily="34" charset="0"/>
              <a:buChar char="•"/>
            </a:pPr>
            <a:r>
              <a:rPr lang="en-CA" sz="1000" dirty="0">
                <a:solidFill>
                  <a:srgbClr val="000000"/>
                </a:solidFill>
                <a:latin typeface="Verdana" panose="020B0604030504040204" pitchFamily="34" charset="0"/>
                <a:ea typeface="Verdana" panose="020B0604030504040204" pitchFamily="34" charset="0"/>
                <a:cs typeface="Verdana" panose="020B0604030504040204" pitchFamily="34" charset="0"/>
              </a:rPr>
              <a:t>Asbestos</a:t>
            </a:r>
          </a:p>
          <a:p>
            <a:pPr marL="108000" indent="-108000">
              <a:lnSpc>
                <a:spcPct val="110000"/>
              </a:lnSpc>
              <a:spcBef>
                <a:spcPts val="300"/>
              </a:spcBef>
              <a:buClr>
                <a:srgbClr val="776E64"/>
              </a:buClr>
              <a:buFont typeface="Arial" panose="020B0604020202020204" pitchFamily="34" charset="0"/>
              <a:buChar char="•"/>
            </a:pPr>
            <a:r>
              <a:rPr lang="en-CA" sz="1000" dirty="0">
                <a:solidFill>
                  <a:srgbClr val="000000"/>
                </a:solidFill>
                <a:latin typeface="Verdana" panose="020B0604030504040204" pitchFamily="34" charset="0"/>
                <a:ea typeface="Verdana" panose="020B0604030504040204" pitchFamily="34" charset="0"/>
                <a:cs typeface="Verdana" panose="020B0604030504040204" pitchFamily="34" charset="0"/>
              </a:rPr>
              <a:t>Silica</a:t>
            </a:r>
          </a:p>
          <a:p>
            <a:pPr marL="108000" indent="-108000">
              <a:lnSpc>
                <a:spcPct val="110000"/>
              </a:lnSpc>
              <a:spcBef>
                <a:spcPts val="300"/>
              </a:spcBef>
              <a:buClr>
                <a:srgbClr val="776E64"/>
              </a:buClr>
              <a:buFont typeface="Arial" panose="020B0604020202020204" pitchFamily="34" charset="0"/>
              <a:buChar char="•"/>
            </a:pPr>
            <a:r>
              <a:rPr lang="en-CA" sz="1000" dirty="0">
                <a:solidFill>
                  <a:srgbClr val="000000"/>
                </a:solidFill>
                <a:latin typeface="Verdana" panose="020B0604030504040204" pitchFamily="34" charset="0"/>
                <a:ea typeface="Verdana" panose="020B0604030504040204" pitchFamily="34" charset="0"/>
                <a:cs typeface="Verdana" panose="020B0604030504040204" pitchFamily="34" charset="0"/>
              </a:rPr>
              <a:t>Sensitizers</a:t>
            </a:r>
          </a:p>
          <a:p>
            <a:pPr marL="108000" indent="-108000">
              <a:lnSpc>
                <a:spcPct val="110000"/>
              </a:lnSpc>
              <a:spcBef>
                <a:spcPts val="300"/>
              </a:spcBef>
              <a:buClr>
                <a:srgbClr val="776E64"/>
              </a:buClr>
              <a:buFont typeface="Arial" panose="020B0604020202020204" pitchFamily="34" charset="0"/>
              <a:buChar char="•"/>
            </a:pPr>
            <a:r>
              <a:rPr lang="en-CA"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Lead</a:t>
            </a:r>
          </a:p>
          <a:p>
            <a:pPr marL="108000" indent="-108000">
              <a:lnSpc>
                <a:spcPct val="110000"/>
              </a:lnSpc>
              <a:spcBef>
                <a:spcPts val="300"/>
              </a:spcBef>
              <a:buClr>
                <a:srgbClr val="776E64"/>
              </a:buClr>
              <a:buFont typeface="Arial" panose="020B0604020202020204" pitchFamily="34" charset="0"/>
              <a:buChar char="•"/>
            </a:pPr>
            <a:r>
              <a:rPr lang="en-CA"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Welding</a:t>
            </a:r>
          </a:p>
          <a:p>
            <a:pPr marL="108000" indent="-108000">
              <a:lnSpc>
                <a:spcPct val="110000"/>
              </a:lnSpc>
              <a:spcBef>
                <a:spcPts val="300"/>
              </a:spcBef>
              <a:buClr>
                <a:srgbClr val="776E64"/>
              </a:buClr>
              <a:buFont typeface="Arial" panose="020B0604020202020204" pitchFamily="34" charset="0"/>
              <a:buChar char="•"/>
            </a:pPr>
            <a:r>
              <a:rPr lang="en-CA" sz="1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Hearing</a:t>
            </a:r>
            <a:endParaRPr lang="en-CA" sz="1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08000" indent="-108000">
              <a:lnSpc>
                <a:spcPct val="110000"/>
              </a:lnSpc>
              <a:spcBef>
                <a:spcPts val="300"/>
              </a:spcBef>
              <a:buClr>
                <a:srgbClr val="776E64"/>
              </a:buClr>
              <a:buFont typeface="Arial" panose="020B0604020202020204" pitchFamily="34" charset="0"/>
              <a:buChar char="•"/>
            </a:pPr>
            <a:r>
              <a:rPr lang="en-CA" sz="1000" dirty="0">
                <a:solidFill>
                  <a:srgbClr val="000000"/>
                </a:solidFill>
                <a:latin typeface="Verdana" panose="020B0604030504040204" pitchFamily="34" charset="0"/>
                <a:ea typeface="Verdana" panose="020B0604030504040204" pitchFamily="34" charset="0"/>
                <a:cs typeface="Verdana" panose="020B0604030504040204" pitchFamily="34" charset="0"/>
              </a:rPr>
              <a:t>Solar</a:t>
            </a:r>
          </a:p>
        </p:txBody>
      </p:sp>
    </p:spTree>
    <p:extLst>
      <p:ext uri="{BB962C8B-B14F-4D97-AF65-F5344CB8AC3E}">
        <p14:creationId xmlns:p14="http://schemas.microsoft.com/office/powerpoint/2010/main" val="17197862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rkSafeBC - PowerPoint Template - Jan 30">
  <a:themeElements>
    <a:clrScheme name="WorkSafeBC-Oct18">
      <a:dk1>
        <a:srgbClr val="000000"/>
      </a:dk1>
      <a:lt1>
        <a:srgbClr val="FFFFFF"/>
      </a:lt1>
      <a:dk2>
        <a:srgbClr val="776E64"/>
      </a:dk2>
      <a:lt2>
        <a:srgbClr val="FFFFFF"/>
      </a:lt2>
      <a:accent1>
        <a:srgbClr val="ED8B00"/>
      </a:accent1>
      <a:accent2>
        <a:srgbClr val="6399AE"/>
      </a:accent2>
      <a:accent3>
        <a:srgbClr val="888D30"/>
      </a:accent3>
      <a:accent4>
        <a:srgbClr val="B10508"/>
      </a:accent4>
      <a:accent5>
        <a:srgbClr val="DC4405"/>
      </a:accent5>
      <a:accent6>
        <a:srgbClr val="F1BE48"/>
      </a:accent6>
      <a:hlink>
        <a:srgbClr val="525252"/>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B4DA49E7B52C4EA9A4E0B5513999B1" ma:contentTypeVersion="0" ma:contentTypeDescription="Create a new document." ma:contentTypeScope="" ma:versionID="1809891b4f40e4da9045ae85be5eafcb">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550388-9241-49C8-8771-CE6B48958257}">
  <ds:schemaRefs>
    <ds:schemaRef ds:uri="http://purl.org/dc/dcmitype/"/>
    <ds:schemaRef ds:uri="http://schemas.microsoft.com/office/infopath/2007/PartnerControls"/>
    <ds:schemaRef ds:uri="2c887953-db9f-4a40-bda5-8cdf7d62c26f"/>
    <ds:schemaRef ds:uri="http://schemas.microsoft.com/office/2006/documentManagement/types"/>
    <ds:schemaRef ds:uri="http://schemas.microsoft.com/office/2006/metadata/properties"/>
    <ds:schemaRef ds:uri="http://purl.org/dc/terms/"/>
    <ds:schemaRef ds:uri="b5d4f71a-5fb7-4e7e-8693-5c3eaca614c7"/>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937D2AC5-DD79-46B9-B610-C1AB00BF8F75}">
  <ds:schemaRefs>
    <ds:schemaRef ds:uri="http://schemas.microsoft.com/sharepoint/v3/contenttype/forms"/>
  </ds:schemaRefs>
</ds:datastoreItem>
</file>

<file path=customXml/itemProps3.xml><?xml version="1.0" encoding="utf-8"?>
<ds:datastoreItem xmlns:ds="http://schemas.openxmlformats.org/officeDocument/2006/customXml" ds:itemID="{7A25D671-769F-4A34-9CFA-74E0821AE6A0}"/>
</file>

<file path=docProps/app.xml><?xml version="1.0" encoding="utf-8"?>
<Properties xmlns="http://schemas.openxmlformats.org/officeDocument/2006/extended-properties" xmlns:vt="http://schemas.openxmlformats.org/officeDocument/2006/docPropsVTypes">
  <Template>TM10001106[[fn=Badge]]</Template>
  <TotalTime>22246</TotalTime>
  <Words>6077</Words>
  <Application>Microsoft Office PowerPoint</Application>
  <PresentationFormat>On-screen Show (4:3)</PresentationFormat>
  <Paragraphs>883</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ＭＳ Ｐゴシック</vt:lpstr>
      <vt:lpstr>Arial</vt:lpstr>
      <vt:lpstr>Calibri</vt:lpstr>
      <vt:lpstr>Monotype Corsiva</vt:lpstr>
      <vt:lpstr>Tahoma</vt:lpstr>
      <vt:lpstr>Times New Roman</vt:lpstr>
      <vt:lpstr>Verdana</vt:lpstr>
      <vt:lpstr>Verdana Pro</vt:lpstr>
      <vt:lpstr>Wingdings</vt:lpstr>
      <vt:lpstr>WorkSafeBC - PowerPoint Template - Jan 30</vt:lpstr>
      <vt:lpstr>Construction High Risk Strategy  </vt:lpstr>
      <vt:lpstr>KEY THEMES</vt:lpstr>
      <vt:lpstr>Back to the Basics</vt:lpstr>
      <vt:lpstr>Risk Management Basics</vt:lpstr>
      <vt:lpstr>Risk Management Basics YTD-May 2022</vt:lpstr>
      <vt:lpstr>Construction High Risk Strategy</vt:lpstr>
      <vt:lpstr>2021-2023 Construction High Risk Strategy</vt:lpstr>
      <vt:lpstr>Construction HRS </vt:lpstr>
      <vt:lpstr>PowerPoint Presentation</vt:lpstr>
      <vt:lpstr>  Falls From Elevation</vt:lpstr>
      <vt:lpstr>Hazard/risk focus areas</vt:lpstr>
      <vt:lpstr>PowerPoint Presentation</vt:lpstr>
      <vt:lpstr>The Fall Protection Hierarchy What is it?</vt:lpstr>
      <vt:lpstr>2022 Enhanced Inspection Initiative Falls from Elevation Involving a Ladder</vt:lpstr>
      <vt:lpstr>PowerPoint Presentation</vt:lpstr>
      <vt:lpstr> Struck-by’s</vt:lpstr>
      <vt:lpstr>Hazard/risk focus areas</vt:lpstr>
      <vt:lpstr>Preventing Struck-Bys</vt:lpstr>
      <vt:lpstr>Hierarchy of Controls</vt:lpstr>
      <vt:lpstr>PowerPoint Presentation</vt:lpstr>
      <vt:lpstr>PowerPoint Presentation</vt:lpstr>
      <vt:lpstr> High Voltage</vt:lpstr>
      <vt:lpstr>Hazard/risk focus areas</vt:lpstr>
      <vt:lpstr>Key’s of Part 19 - Summarized</vt:lpstr>
      <vt:lpstr>Types of low and high voltage  Typical distribution utility pole</vt:lpstr>
      <vt:lpstr>PowerPoint Presentation</vt:lpstr>
      <vt:lpstr>Identify utility/electrical owners</vt:lpstr>
      <vt:lpstr>Hierarchy of Controls</vt:lpstr>
      <vt:lpstr>BC Hydro and Fortis 30M33 process</vt:lpstr>
      <vt:lpstr>Plan for ‘10’</vt:lpstr>
      <vt:lpstr> Everyone has a role to play to “Plan for 10” </vt:lpstr>
      <vt:lpstr>PowerPoint Presentation</vt:lpstr>
      <vt:lpstr> Preventing Musculoskeletal Injuries</vt:lpstr>
      <vt:lpstr>Hazard/risk focus areas</vt:lpstr>
      <vt:lpstr>The Business case for Preventing MSIs</vt:lpstr>
      <vt:lpstr>Material Handing and Overexertion</vt:lpstr>
      <vt:lpstr>PowerPoint Presentation</vt:lpstr>
      <vt:lpstr>Summary</vt:lpstr>
      <vt:lpstr>Construction – Serious Injury Rate and Serious Injuries</vt:lpstr>
      <vt:lpstr>Construction – YE – 2021</vt:lpstr>
      <vt:lpstr>KEY THEMES</vt:lpstr>
      <vt:lpstr>PowerPoint Presentation</vt:lpstr>
    </vt:vector>
  </TitlesOfParts>
  <Company>WorkSafeBC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&lt;HRS/Industry Initiative Name&gt;</dc:title>
  <dc:creator>lm55093</dc:creator>
  <cp:lastModifiedBy>Mah, Steven</cp:lastModifiedBy>
  <cp:revision>459</cp:revision>
  <cp:lastPrinted>2017-08-01T19:49:30Z</cp:lastPrinted>
  <dcterms:created xsi:type="dcterms:W3CDTF">2014-01-30T20:46:14Z</dcterms:created>
  <dcterms:modified xsi:type="dcterms:W3CDTF">2022-10-18T19:58:24Z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0x0101007CB4DA49E7B52C4EA9A4E0B5513999B1</vt:lpwstr>
  </property>
  <property fmtid="{D5CDD505-2E9C-101B-9397-08002B2CF9AE}" pid="3" name="ArticulateGUID">
    <vt:lpwstr>5C20A63F-15CB-411F-92D5-0AB82B75D3DC</vt:lpwstr>
  </property>
  <property fmtid="{D5CDD505-2E9C-101B-9397-08002B2CF9AE}" pid="4" name="ArticulatePath">
    <vt:lpwstr>http://teamsites/sites/ts_corecourse/CMAP/Development/Intro_disAbilityV1_2014-10-01</vt:lpwstr>
  </property>
</Properties>
</file>